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447" r:id="rId2"/>
    <p:sldId id="435" r:id="rId3"/>
    <p:sldId id="436" r:id="rId4"/>
    <p:sldId id="437" r:id="rId5"/>
    <p:sldId id="449" r:id="rId6"/>
    <p:sldId id="451" r:id="rId7"/>
    <p:sldId id="450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61" r:id="rId16"/>
    <p:sldId id="460" r:id="rId17"/>
    <p:sldId id="459" r:id="rId18"/>
    <p:sldId id="462" r:id="rId19"/>
    <p:sldId id="438" r:id="rId20"/>
    <p:sldId id="463" r:id="rId21"/>
    <p:sldId id="464" r:id="rId22"/>
    <p:sldId id="465" r:id="rId23"/>
    <p:sldId id="466" r:id="rId24"/>
    <p:sldId id="467" r:id="rId25"/>
    <p:sldId id="468" r:id="rId26"/>
    <p:sldId id="469" r:id="rId27"/>
    <p:sldId id="471" r:id="rId28"/>
    <p:sldId id="472" r:id="rId29"/>
    <p:sldId id="473" r:id="rId30"/>
    <p:sldId id="439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3" r:id="rId41"/>
    <p:sldId id="440" r:id="rId42"/>
    <p:sldId id="485" r:id="rId43"/>
    <p:sldId id="486" r:id="rId44"/>
    <p:sldId id="488" r:id="rId45"/>
    <p:sldId id="487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41" r:id="rId55"/>
    <p:sldId id="497" r:id="rId56"/>
    <p:sldId id="498" r:id="rId57"/>
    <p:sldId id="499" r:id="rId58"/>
    <p:sldId id="501" r:id="rId59"/>
    <p:sldId id="502" r:id="rId60"/>
    <p:sldId id="503" r:id="rId61"/>
    <p:sldId id="504" r:id="rId62"/>
    <p:sldId id="505" r:id="rId63"/>
    <p:sldId id="506" r:id="rId64"/>
    <p:sldId id="507" r:id="rId65"/>
    <p:sldId id="508" r:id="rId66"/>
    <p:sldId id="448" r:id="rId67"/>
  </p:sldIdLst>
  <p:sldSz cx="9144000" cy="6858000" type="screen4x3"/>
  <p:notesSz cx="6858000" cy="9144000"/>
  <p:embeddedFontLst>
    <p:embeddedFont>
      <p:font typeface="Arial Black" panose="020B0A04020102020204" pitchFamily="34" charset="0"/>
      <p:bold r:id="rId70"/>
    </p:embeddedFont>
    <p:embeddedFont>
      <p:font typeface="HY견고딕" panose="02030600000101010101" pitchFamily="18" charset="-127"/>
      <p:regular r:id="rId71"/>
    </p:embeddedFont>
    <p:embeddedFont>
      <p:font typeface="맑은 고딕" panose="020B0503020000020004" pitchFamily="50" charset="-127"/>
      <p:regular r:id="rId72"/>
      <p:bold r:id="rId73"/>
    </p:embeddedFont>
    <p:embeddedFont>
      <p:font typeface="맑은 고딕" panose="020B0503020000020004" pitchFamily="50" charset="-127"/>
      <p:regular r:id="rId72"/>
      <p:bold r:id="rId73"/>
    </p:embeddedFont>
    <p:embeddedFont>
      <p:font typeface="함초롬돋움" panose="020B0604000101010101" pitchFamily="50" charset="-127"/>
      <p:regular r:id="rId74"/>
      <p:bold r:id="rId7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맑은 고딕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1">
          <p15:clr>
            <a:srgbClr val="A4A3A4"/>
          </p15:clr>
        </p15:guide>
        <p15:guide id="2" pos="158">
          <p15:clr>
            <a:srgbClr val="A4A3A4"/>
          </p15:clr>
        </p15:guide>
        <p15:guide id="3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EBD7"/>
    <a:srgbClr val="FFEECD"/>
    <a:srgbClr val="E84E96"/>
    <a:srgbClr val="FF7C80"/>
    <a:srgbClr val="F505F5"/>
    <a:srgbClr val="F765E2"/>
    <a:srgbClr val="96CFAC"/>
    <a:srgbClr val="F6AD3A"/>
    <a:srgbClr val="FABE00"/>
    <a:srgbClr val="02AF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3C9CE1-47A4-4032-B144-32DEAC0A1E99}" v="892" dt="2021-08-21T09:31:24.503"/>
    <p1510:client id="{CA471DBB-46B0-4A43-9368-14646BEAB5F3}" v="887" dt="2021-08-21T08:49:03.4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35" autoAdjust="0"/>
    <p:restoredTop sz="96540" autoAdjust="0"/>
  </p:normalViewPr>
  <p:slideViewPr>
    <p:cSldViewPr>
      <p:cViewPr varScale="1">
        <p:scale>
          <a:sx n="132" d="100"/>
          <a:sy n="132" d="100"/>
        </p:scale>
        <p:origin x="120" y="180"/>
      </p:cViewPr>
      <p:guideLst>
        <p:guide orient="horz" pos="591"/>
        <p:guide pos="158"/>
        <p:guide pos="56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6CB18BD7-F542-41D4-8860-DCEDD38FC59F}" type="datetimeFigureOut">
              <a:rPr lang="ko-KR" altLang="en-US">
                <a:ea typeface="맑은 고딕" panose="020B0503020000020004" pitchFamily="50" charset="-127"/>
              </a:rPr>
              <a:pPr>
                <a:defRPr/>
              </a:pPr>
              <a:t>2024-04-15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/>
            </a:lvl1pPr>
          </a:lstStyle>
          <a:p>
            <a:pPr>
              <a:defRPr/>
            </a:pPr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fld id="{66AABF27-7303-4B20-B134-3A49760DD20D}" type="slidenum">
              <a:rPr lang="ko-KR" altLang="en-US">
                <a:ea typeface="맑은 고딕" panose="020B0503020000020004" pitchFamily="50" charset="-127"/>
              </a:rPr>
              <a:pPr/>
              <a:t>‹#›</a:t>
            </a:fld>
            <a:endParaRPr lang="ko-KR" altLang="en-US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74630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395095A-4ED7-4532-9B60-17A12090B229}" type="datetimeFigureOut">
              <a:rPr lang="ko-KR" altLang="en-US" smtClean="0"/>
              <a:pPr>
                <a:defRPr/>
              </a:pPr>
              <a:t>2024-04-15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ea typeface="맑은 고딕" panose="020B0503020000020004" pitchFamily="50" charset="-127"/>
              </a:defRPr>
            </a:lvl1pPr>
          </a:lstStyle>
          <a:p>
            <a:fld id="{54563F77-4079-44FD-AC16-D5293C2E4BC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202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563F77-4079-44FD-AC16-D5293C2E4BC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9369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73" y="6112178"/>
            <a:ext cx="1182855" cy="19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2050" name="Picture 2" descr="D:\01_출간예정\짧고 굵게 배오는 자바 웹 프로그래밍(황희정)\04_신간안내\01_표지\A557_1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" b="9551"/>
          <a:stretch/>
        </p:blipFill>
        <p:spPr bwMode="auto">
          <a:xfrm>
            <a:off x="2268642" y="532645"/>
            <a:ext cx="4606716" cy="52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저작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609600" y="1700213"/>
            <a:ext cx="7991475" cy="1446550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lvl="1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solidFill>
                <a:srgbClr val="FF0000"/>
              </a:solidFill>
              <a:ea typeface="맑은 고딕" pitchFamily="50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b="1" u="none" dirty="0">
                <a:ea typeface="맑은 고딕" pitchFamily="50" charset="-127"/>
              </a:rPr>
              <a:t>[</a:t>
            </a:r>
            <a:r>
              <a:rPr kumimoji="0" lang="ko-KR" altLang="en-US" sz="1600" b="1" u="none" dirty="0">
                <a:ea typeface="맑은 고딕" pitchFamily="50" charset="-127"/>
              </a:rPr>
              <a:t>강의교안 이용 안내</a:t>
            </a:r>
            <a:r>
              <a:rPr kumimoji="0" lang="en-US" altLang="ko-KR" sz="1600" b="1" u="none" dirty="0">
                <a:ea typeface="맑은 고딕" pitchFamily="50" charset="-127"/>
              </a:rPr>
              <a:t>]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sz="1000" u="none" dirty="0">
              <a:ea typeface="맑은 고딕" pitchFamily="50" charset="-127"/>
            </a:endParaRP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spc="-100" baseline="0" dirty="0">
                <a:ea typeface="맑은 고딕" pitchFamily="50" charset="-127"/>
              </a:rPr>
              <a:t>본 강의교안의 저작권은 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황희정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과 </a:t>
            </a:r>
            <a:r>
              <a:rPr kumimoji="0" lang="ko-KR" altLang="en-US" sz="1400" b="1" u="none" spc="-100" baseline="0" dirty="0" err="1">
                <a:ea typeface="맑은 고딕" pitchFamily="50" charset="-127"/>
              </a:rPr>
              <a:t>한빛아카데미</a:t>
            </a:r>
            <a:r>
              <a:rPr kumimoji="0" lang="ko-KR" altLang="en-US" sz="1400" b="1" u="none" spc="-100" baseline="0" dirty="0">
                <a:ea typeface="맑은 고딕" pitchFamily="50" charset="-127"/>
              </a:rPr>
              <a:t>㈜</a:t>
            </a:r>
            <a:r>
              <a:rPr kumimoji="0" lang="ko-KR" altLang="en-US" sz="1400" u="none" spc="-100" baseline="0" dirty="0">
                <a:ea typeface="맑은 고딕" pitchFamily="50" charset="-127"/>
              </a:rPr>
              <a:t>에 있습니다</a:t>
            </a:r>
            <a:r>
              <a:rPr kumimoji="0" lang="en-US" altLang="ko-KR" sz="1400" u="none" spc="-100" baseline="0" dirty="0">
                <a:ea typeface="맑은 고딕" pitchFamily="50" charset="-127"/>
              </a:rPr>
              <a:t>.</a:t>
            </a:r>
          </a:p>
          <a:p>
            <a:pPr marL="108000" indent="-10800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kumimoji="0" lang="ko-KR" altLang="en-US" sz="1400" u="none" dirty="0">
                <a:solidFill>
                  <a:srgbClr val="222222"/>
                </a:solidFill>
                <a:ea typeface="맑은 고딕" pitchFamily="50" charset="-127"/>
              </a:rPr>
              <a:t>이 자료는</a:t>
            </a:r>
            <a:r>
              <a:rPr kumimoji="0" lang="ko-KR" altLang="en-US" sz="1400" u="none" baseline="0" dirty="0">
                <a:solidFill>
                  <a:srgbClr val="222222"/>
                </a:solidFill>
                <a:ea typeface="맑은 고딕" pitchFamily="50" charset="-127"/>
              </a:rPr>
              <a:t> 강의 보조 자료로 제공되는 것으로 무단으로 전제하거나 배포하는 것을 금합니다</a:t>
            </a:r>
            <a:r>
              <a:rPr kumimoji="0" lang="en-US" altLang="ko-KR" sz="1400" u="none" baseline="0" dirty="0">
                <a:solidFill>
                  <a:srgbClr val="222222"/>
                </a:solidFill>
                <a:ea typeface="맑은 고딕" pitchFamily="50" charset="-127"/>
              </a:rPr>
              <a:t>.</a:t>
            </a:r>
            <a:endParaRPr kumimoji="0" lang="en-US" altLang="ko-KR" sz="1400" u="none" dirty="0">
              <a:solidFill>
                <a:srgbClr val="222222"/>
              </a:solidFill>
              <a:ea typeface="맑은 고딕" pitchFamily="50" charset="-127"/>
            </a:endParaRP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581" y="5661248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1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40"/>
          <p:cNvSpPr>
            <a:spLocks noChangeArrowheads="1"/>
          </p:cNvSpPr>
          <p:nvPr userDrawn="1"/>
        </p:nvSpPr>
        <p:spPr bwMode="invGray">
          <a:xfrm>
            <a:off x="0" y="647700"/>
            <a:ext cx="9144000" cy="6210300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kumimoji="1" lang="ko-KR" altLang="en-US" sz="1800" b="0" i="0" u="none" strike="noStrike" kern="1200" baseline="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Rectangle 440"/>
          <p:cNvSpPr>
            <a:spLocks noChangeArrowheads="1"/>
          </p:cNvSpPr>
          <p:nvPr userDrawn="1"/>
        </p:nvSpPr>
        <p:spPr bwMode="invGray">
          <a:xfrm>
            <a:off x="0" y="587375"/>
            <a:ext cx="9144000" cy="107950"/>
          </a:xfrm>
          <a:prstGeom prst="rect">
            <a:avLst/>
          </a:prstGeom>
          <a:solidFill>
            <a:srgbClr val="E84E96"/>
          </a:solidFill>
          <a:ln>
            <a:noFill/>
          </a:ln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20000"/>
              </a:spcBef>
              <a:defRPr/>
            </a:pPr>
            <a:endParaRPr lang="ko-KR" altLang="en-US" sz="3200">
              <a:solidFill>
                <a:srgbClr val="481C10"/>
              </a:solidFill>
              <a:ea typeface="맑은 고딕" panose="020B0503020000020004" pitchFamily="50" charset="-127"/>
            </a:endParaRPr>
          </a:p>
        </p:txBody>
      </p:sp>
      <p:sp>
        <p:nvSpPr>
          <p:cNvPr id="10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  <p:pic>
        <p:nvPicPr>
          <p:cNvPr id="8" name="Picture 2" descr="D:\01_출간예정\짧고 굵게 배오는 자바 웹 프로그래밍(황희정)\05_도서관리\03_부속자료\01_강의교안\레이어 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" y="4109746"/>
            <a:ext cx="2789111" cy="275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63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768921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목차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51323"/>
            <a:ext cx="7615014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+mj-lt"/>
              <a:buAutoNum type="arabicPeriod"/>
              <a:defRPr sz="20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>
              <a:solidFill>
                <a:srgbClr val="E84E96"/>
              </a:solidFill>
            </a:endParaRPr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</p:spTree>
    <p:extLst>
      <p:ext uri="{BB962C8B-B14F-4D97-AF65-F5344CB8AC3E}">
        <p14:creationId xmlns:p14="http://schemas.microsoft.com/office/powerpoint/2010/main" val="227733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611560" y="762422"/>
            <a:ext cx="4085697" cy="76944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84E96"/>
                </a:solidFill>
                <a:effectLst/>
                <a:latin typeface="HY견고딕" pitchFamily="18" charset="-127"/>
                <a:ea typeface="HY견고딕" pitchFamily="18" charset="-127"/>
                <a:cs typeface="Tahoma" pitchFamily="34" charset="0"/>
              </a:rPr>
              <a:t>학습목표</a:t>
            </a:r>
          </a:p>
        </p:txBody>
      </p:sp>
      <p:sp>
        <p:nvSpPr>
          <p:cNvPr id="11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55576" y="1844824"/>
            <a:ext cx="7704856" cy="4104456"/>
          </a:xfrm>
        </p:spPr>
        <p:txBody>
          <a:bodyPr/>
          <a:lstStyle>
            <a:lvl1pPr marL="457200" indent="-457200">
              <a:lnSpc>
                <a:spcPct val="200000"/>
              </a:lnSpc>
              <a:buFont typeface="Arial" pitchFamily="34" charset="0"/>
              <a:buChar char="•"/>
              <a:defRPr sz="1800" b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ko-KR" altLang="en-US" dirty="0"/>
          </a:p>
        </p:txBody>
      </p:sp>
      <p:sp>
        <p:nvSpPr>
          <p:cNvPr id="7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Rectangle 18"/>
          <p:cNvSpPr>
            <a:spLocks noChangeArrowheads="1"/>
          </p:cNvSpPr>
          <p:nvPr userDrawn="1"/>
        </p:nvSpPr>
        <p:spPr bwMode="auto">
          <a:xfrm>
            <a:off x="8279259" y="6563253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</p:spTree>
    <p:extLst>
      <p:ext uri="{BB962C8B-B14F-4D97-AF65-F5344CB8AC3E}">
        <p14:creationId xmlns:p14="http://schemas.microsoft.com/office/powerpoint/2010/main" val="110058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이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 68</a:t>
            </a: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319088" y="404813"/>
            <a:ext cx="8497887" cy="6048375"/>
          </a:xfrm>
          <a:prstGeom prst="roundRect">
            <a:avLst>
              <a:gd name="adj" fmla="val 4629"/>
            </a:avLst>
          </a:prstGeom>
          <a:noFill/>
          <a:ln w="53975">
            <a:solidFill>
              <a:srgbClr val="E84E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620688"/>
            <a:ext cx="2191125" cy="897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743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617311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07042" y="64772"/>
            <a:ext cx="7785100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rgbClr val="FF7C80"/>
              </a:buClr>
              <a:buSzPct val="100000"/>
              <a:buFont typeface="Wingdings" panose="05000000000000000000" pitchFamily="2" charset="2"/>
              <a:buChar char="n"/>
              <a:defRPr sz="18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6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31239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-1529"/>
            <a:ext cx="9144000" cy="550209"/>
          </a:xfrm>
          <a:prstGeom prst="rect">
            <a:avLst/>
          </a:prstGeom>
          <a:solidFill>
            <a:srgbClr val="FF7C8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239052" y="116632"/>
            <a:ext cx="7077364" cy="474662"/>
          </a:xfrm>
        </p:spPr>
        <p:txBody>
          <a:bodyPr>
            <a:noAutofit/>
          </a:bodyPr>
          <a:lstStyle>
            <a:lvl1pPr algn="l">
              <a:defRPr sz="2400" b="1" spc="-100" baseline="0">
                <a:solidFill>
                  <a:schemeClr val="tx1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  <p:sp>
        <p:nvSpPr>
          <p:cNvPr id="5" name="텍스트 개체 틀 2"/>
          <p:cNvSpPr>
            <a:spLocks noGrp="1"/>
          </p:cNvSpPr>
          <p:nvPr>
            <p:ph idx="1"/>
          </p:nvPr>
        </p:nvSpPr>
        <p:spPr bwMode="auto">
          <a:xfrm>
            <a:off x="323528" y="764704"/>
            <a:ext cx="8363272" cy="5361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buClr>
                <a:schemeClr val="accent6">
                  <a:lumMod val="50000"/>
                </a:schemeClr>
              </a:buClr>
              <a:buSzPct val="100000"/>
              <a:buFont typeface="+mj-lt"/>
              <a:buAutoNum type="arabicParenR"/>
              <a:defRPr sz="1600">
                <a:latin typeface="+mn-ea"/>
                <a:ea typeface="+mn-ea"/>
              </a:defRPr>
            </a:lvl1pPr>
            <a:lvl2pPr marL="355600" indent="185738">
              <a:lnSpc>
                <a:spcPct val="150000"/>
              </a:lnSpc>
              <a:buClr>
                <a:srgbClr val="E84E96"/>
              </a:buClr>
              <a:buFont typeface="Wingdings" panose="05000000000000000000" pitchFamily="2" charset="2"/>
              <a:buChar char="§"/>
              <a:tabLst>
                <a:tab pos="363538" algn="l"/>
              </a:tabLst>
              <a:defRPr kumimoji="1" lang="ko-KR" altLang="en-US" sz="1400" b="0" kern="1200" dirty="0" smtClean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250950" indent="-285750"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400"/>
            </a:lvl3pPr>
            <a:lvl4pPr marL="16002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o"/>
              <a:defRPr sz="1600"/>
            </a:lvl4pPr>
            <a:lvl5pPr marL="2057400" indent="-228600">
              <a:buClr>
                <a:srgbClr val="0070C0"/>
              </a:buClr>
              <a:buFont typeface="Wingdings" panose="05000000000000000000" pitchFamily="2" charset="2"/>
              <a:buChar char="n"/>
              <a:defRPr sz="1400"/>
            </a:lvl5pPr>
            <a:lvl6pPr marL="2514600" indent="-2286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n"/>
              <a:defRPr sz="1200">
                <a:latin typeface="+mn-ea"/>
                <a:ea typeface="+mn-ea"/>
              </a:defRPr>
            </a:lvl6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grpSp>
        <p:nvGrpSpPr>
          <p:cNvPr id="11" name="그룹 10"/>
          <p:cNvGrpSpPr/>
          <p:nvPr userDrawn="1"/>
        </p:nvGrpSpPr>
        <p:grpSpPr>
          <a:xfrm>
            <a:off x="356184" y="155984"/>
            <a:ext cx="8761706" cy="378705"/>
            <a:chOff x="348020" y="236156"/>
            <a:chExt cx="8761706" cy="378705"/>
          </a:xfrm>
        </p:grpSpPr>
        <p:sp>
          <p:nvSpPr>
            <p:cNvPr id="2" name="양쪽 모서리가 둥근 사각형 1"/>
            <p:cNvSpPr/>
            <p:nvPr userDrawn="1"/>
          </p:nvSpPr>
          <p:spPr>
            <a:xfrm>
              <a:off x="348020" y="236156"/>
              <a:ext cx="862584" cy="378705"/>
            </a:xfrm>
            <a:prstGeom prst="round2SameRect">
              <a:avLst/>
            </a:prstGeom>
            <a:solidFill>
              <a:srgbClr val="FDEBD7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7" name="직선 연결선 6"/>
            <p:cNvCxnSpPr/>
            <p:nvPr userDrawn="1"/>
          </p:nvCxnSpPr>
          <p:spPr>
            <a:xfrm>
              <a:off x="1218812" y="614861"/>
              <a:ext cx="7890914" cy="0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9869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1476375" y="2565400"/>
            <a:ext cx="597594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맑은 고딕" panose="020B0503020000020004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defRPr/>
            </a:pPr>
            <a:r>
              <a:rPr lang="en-US" altLang="ko-KR" sz="8000" b="1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Thank</a:t>
            </a:r>
            <a:r>
              <a:rPr lang="en-US" altLang="ko-KR" sz="8000" b="1" baseline="0" dirty="0">
                <a:solidFill>
                  <a:srgbClr val="FF7C80"/>
                </a:solidFill>
                <a:latin typeface="Arial Black" pitchFamily="34" charset="0"/>
                <a:ea typeface="+mn-ea"/>
              </a:rPr>
              <a:t> you!</a:t>
            </a:r>
            <a:endParaRPr lang="ko-KR" altLang="en-US" sz="8000" b="1" dirty="0">
              <a:solidFill>
                <a:srgbClr val="FF7C80"/>
              </a:solidFill>
              <a:latin typeface="Arial Black" pitchFamily="34" charset="0"/>
              <a:ea typeface="+mn-ea"/>
            </a:endParaRPr>
          </a:p>
        </p:txBody>
      </p:sp>
      <p:pic>
        <p:nvPicPr>
          <p:cNvPr id="4" name="Picture 4" descr="C:\Users\김현용\Desktop\제호.jpg">
            <a:extLst>
              <a:ext uri="{FF2B5EF4-FFF2-40B4-BE49-F238E27FC236}">
                <a16:creationId xmlns:a16="http://schemas.microsoft.com/office/drawing/2014/main" id="{BE07CC8D-77BF-445C-B1CC-57A0F565E6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61" y="5645666"/>
            <a:ext cx="1731819" cy="28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6">
            <a:extLst>
              <a:ext uri="{FF2B5EF4-FFF2-40B4-BE49-F238E27FC236}">
                <a16:creationId xmlns:a16="http://schemas.microsoft.com/office/drawing/2014/main" id="{5B2358EA-0EBE-4085-907F-A5C0D19AC1AC}"/>
              </a:ext>
            </a:extLst>
          </p:cNvPr>
          <p:cNvSpPr/>
          <p:nvPr userDrawn="1"/>
        </p:nvSpPr>
        <p:spPr>
          <a:xfrm>
            <a:off x="-1" y="6165304"/>
            <a:ext cx="9144001" cy="692696"/>
          </a:xfrm>
          <a:prstGeom prst="rect">
            <a:avLst/>
          </a:pr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6" name="직사각형 10">
            <a:extLst>
              <a:ext uri="{FF2B5EF4-FFF2-40B4-BE49-F238E27FC236}">
                <a16:creationId xmlns:a16="http://schemas.microsoft.com/office/drawing/2014/main" id="{1ED32BD4-9132-4F42-A9B1-2274388B022B}"/>
              </a:ext>
            </a:extLst>
          </p:cNvPr>
          <p:cNvSpPr/>
          <p:nvPr userDrawn="1"/>
        </p:nvSpPr>
        <p:spPr>
          <a:xfrm>
            <a:off x="0" y="6092750"/>
            <a:ext cx="9144000" cy="72554"/>
          </a:xfrm>
          <a:prstGeom prst="rect">
            <a:avLst/>
          </a:prstGeom>
          <a:solidFill>
            <a:srgbClr val="FDEBD7"/>
          </a:solidFill>
          <a:ln>
            <a:solidFill>
              <a:srgbClr val="FDEB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637DD-835B-4D0D-A4B3-8FDDB1A2A0E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46659" y="6309320"/>
            <a:ext cx="2709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Copyright© 2021 </a:t>
            </a:r>
            <a:r>
              <a:rPr lang="en-US" altLang="ko-KR" sz="1100" dirty="0" err="1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Hanbit</a:t>
            </a: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 Academy, Inc.</a:t>
            </a:r>
          </a:p>
          <a:p>
            <a:pPr algn="ctr" eaLnBrk="1" hangingPunct="1">
              <a:defRPr/>
            </a:pPr>
            <a:r>
              <a:rPr lang="en-US" altLang="ko-KR" sz="1100" dirty="0">
                <a:solidFill>
                  <a:schemeClr val="tx1"/>
                </a:solidFill>
                <a:latin typeface="+mn-ea"/>
                <a:ea typeface="+mn-ea"/>
                <a:cs typeface="Times New Roman" pitchFamily="18" charset="0"/>
              </a:rPr>
              <a:t>All rights reserved.</a:t>
            </a:r>
            <a:endParaRPr lang="ko-KR" altLang="ko-KR" sz="1100" dirty="0">
              <a:solidFill>
                <a:schemeClr val="tx1"/>
              </a:solidFill>
              <a:latin typeface="+mn-ea"/>
              <a:ea typeface="+mn-ea"/>
              <a:cs typeface="Times New Roman" pitchFamily="18" charset="0"/>
            </a:endParaRPr>
          </a:p>
        </p:txBody>
      </p:sp>
      <p:sp>
        <p:nvSpPr>
          <p:cNvPr id="8" name="Rectangle 18"/>
          <p:cNvSpPr>
            <a:spLocks noChangeArrowheads="1"/>
          </p:cNvSpPr>
          <p:nvPr userDrawn="1"/>
        </p:nvSpPr>
        <p:spPr bwMode="auto">
          <a:xfrm>
            <a:off x="8279259" y="6605588"/>
            <a:ext cx="842962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1" latinLnBrk="1" hangingPunct="1">
              <a:defRPr/>
            </a:pPr>
            <a:fld id="{1DB67DEF-9DDF-48EA-B298-FF150FB45091}" type="slidenum">
              <a:rPr lang="ko-KR" altLang="en-US" sz="1200" smtClean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pPr algn="r" eaLnBrk="1" latinLnBrk="1" hangingPunct="1">
                <a:defRPr/>
              </a:pPr>
              <a:t>‹#›</a:t>
            </a:fld>
            <a:r>
              <a:rPr lang="en-US" altLang="ko-KR" sz="120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/</a:t>
            </a:r>
            <a:r>
              <a:rPr lang="en-US" altLang="ko-KR" sz="1200" baseline="0" dirty="0">
                <a:gradFill flip="none" rotWithShape="1">
                  <a:gsLst>
                    <a:gs pos="0">
                      <a:schemeClr val="tx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tx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tx2">
                        <a:lumMod val="75000"/>
                        <a:shade val="100000"/>
                        <a:satMod val="115000"/>
                      </a:schemeClr>
                    </a:gs>
                  </a:gsLst>
                  <a:lin ang="16200000" scaled="1"/>
                  <a:tileRect/>
                </a:gradFill>
                <a:ea typeface="맑은 고딕" panose="020B0503020000020004" pitchFamily="50" charset="-127"/>
              </a:rPr>
              <a:t> 68</a:t>
            </a:r>
            <a:endParaRPr lang="en-US" altLang="ko-KR" sz="1200" dirty="0"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875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34AE88-8089-46AF-B006-A187AD486C13}" type="datetime1">
              <a:rPr lang="ko-KR" altLang="en-US"/>
              <a:pPr>
                <a:defRPr/>
              </a:pPr>
              <a:t>2024-04-15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ea typeface="맑은 고딕" pitchFamily="50" charset="-127"/>
              </a:defRPr>
            </a:lvl1pPr>
          </a:lstStyle>
          <a:p>
            <a:fld id="{0DE046FA-B321-48D0-9889-EEF2519A1D98}" type="slidenum">
              <a:rPr lang="ko-KR" altLang="en-US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9" r:id="rId2"/>
    <p:sldLayoutId id="2147484233" r:id="rId3"/>
    <p:sldLayoutId id="2147484230" r:id="rId4"/>
    <p:sldLayoutId id="2147484231" r:id="rId5"/>
    <p:sldLayoutId id="2147484232" r:id="rId6"/>
    <p:sldLayoutId id="2147484234" r:id="rId7"/>
    <p:sldLayoutId id="2147484235" r:id="rId8"/>
    <p:sldLayoutId id="2147484228" r:id="rId9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11"/>
        </a:buBlip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 bwMode="auto">
          <a:xfrm>
            <a:off x="3858487" y="836712"/>
            <a:ext cx="4951997" cy="1631216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threePt" dir="t"/>
            </a:scene3d>
            <a:sp3d>
              <a:bevelT w="0"/>
            </a:sp3d>
          </a:bodyPr>
          <a:lstStyle/>
          <a:p>
            <a:pPr marL="0" marR="0" indent="0" algn="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Chapter 03</a:t>
            </a:r>
            <a:endParaRPr lang="en-US" altLang="ko-KR" sz="4000" b="1" baseline="0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  <a:p>
            <a:pPr marL="0" marR="0" indent="0" algn="r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spc="-150" dirty="0">
                <a:latin typeface="+mj-ea"/>
                <a:ea typeface="+mj-ea"/>
              </a:rPr>
              <a:t>웹 프로그래밍의 기초</a:t>
            </a:r>
            <a:endParaRPr kumimoji="1" lang="en-US" altLang="ko-KR" sz="4000" b="1" kern="1200" spc="-15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40583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시맨틱</a:t>
            </a:r>
            <a:r>
              <a:rPr lang="ko-KR" altLang="en-US" dirty="0"/>
              <a:t> 태그</a:t>
            </a:r>
            <a:r>
              <a:rPr lang="en-US" altLang="ko-KR" dirty="0"/>
              <a:t>(Semantic Tag)</a:t>
            </a:r>
          </a:p>
          <a:p>
            <a:pPr lvl="1"/>
            <a:r>
              <a:rPr lang="en-US" altLang="ko-KR" dirty="0"/>
              <a:t>HTML5</a:t>
            </a:r>
            <a:r>
              <a:rPr lang="ko-KR" altLang="en-US" dirty="0"/>
              <a:t>에서 도입된 개념으로</a:t>
            </a:r>
            <a:r>
              <a:rPr lang="en-US" altLang="ko-KR" dirty="0"/>
              <a:t>, </a:t>
            </a:r>
            <a:r>
              <a:rPr lang="ko-KR" altLang="en-US" dirty="0"/>
              <a:t>특별한 의미를 가지는 태그를 말함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문서의 구조를 정의하는 데 주로 사용됨</a:t>
            </a:r>
          </a:p>
          <a:p>
            <a:pPr lvl="1"/>
            <a:r>
              <a:rPr lang="ko-KR" altLang="en-US" dirty="0" err="1"/>
              <a:t>시맨틱</a:t>
            </a:r>
            <a:r>
              <a:rPr lang="ko-KR" altLang="en-US" dirty="0"/>
              <a:t> 태그 그 자체로는 별다른 역할을 수행하지 않고 화면 디자인에도 영향을 미치지 않지만 코드의 </a:t>
            </a:r>
            <a:r>
              <a:rPr lang="ko-KR" altLang="en-US" dirty="0" err="1"/>
              <a:t>가독성을</a:t>
            </a:r>
            <a:r>
              <a:rPr lang="ko-KR" altLang="en-US" dirty="0"/>
              <a:t> 높이는 데 도움을 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또한 부모</a:t>
            </a:r>
            <a:r>
              <a:rPr lang="en-US" altLang="ko-KR" dirty="0"/>
              <a:t>-</a:t>
            </a:r>
            <a:r>
              <a:rPr lang="ko-KR" altLang="en-US" dirty="0"/>
              <a:t>자식 관계 없이 다른 태그를 자유롭게 사용할 수 있음</a:t>
            </a:r>
            <a:r>
              <a:rPr lang="en-US" altLang="ko-KR" dirty="0"/>
              <a:t>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410" y="3190152"/>
            <a:ext cx="6865180" cy="502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6707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1500" b="1" dirty="0"/>
              <a:t>&lt;!DOCTYPE html&gt;</a:t>
            </a:r>
            <a:r>
              <a:rPr lang="en-US" altLang="ko-KR" sz="1500" dirty="0"/>
              <a:t>: HTML5 </a:t>
            </a:r>
            <a:r>
              <a:rPr lang="ko-KR" altLang="en-US" sz="1500" dirty="0"/>
              <a:t>문서를 선언하는 구문으로 웹 브라우저에 문서가 </a:t>
            </a:r>
            <a:r>
              <a:rPr lang="en-US" altLang="ko-KR" sz="1500" dirty="0"/>
              <a:t>HTML5</a:t>
            </a:r>
            <a:r>
              <a:rPr lang="ko-KR" altLang="en-US" sz="1500" dirty="0"/>
              <a:t>로 작성됨을 알림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&lt;html&gt; … &lt;/html&gt;</a:t>
            </a:r>
            <a:r>
              <a:rPr lang="en-US" altLang="ko-KR" sz="1500" dirty="0"/>
              <a:t>: HTML </a:t>
            </a:r>
            <a:r>
              <a:rPr lang="ko-KR" altLang="en-US" sz="1500" dirty="0"/>
              <a:t>문서의 시작과 끝을 의미함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&lt;head&gt; … &lt;/head&gt;</a:t>
            </a:r>
            <a:r>
              <a:rPr lang="en-US" altLang="ko-KR" sz="1500" dirty="0"/>
              <a:t>: CSS, </a:t>
            </a:r>
            <a:r>
              <a:rPr lang="ko-KR" altLang="en-US" sz="1500" dirty="0"/>
              <a:t>자바스크립트</a:t>
            </a:r>
            <a:r>
              <a:rPr lang="en-US" altLang="ko-KR" sz="1500" dirty="0"/>
              <a:t>, </a:t>
            </a:r>
            <a:r>
              <a:rPr lang="ko-KR" altLang="en-US" sz="1500" dirty="0"/>
              <a:t>메타 태그 등이 위치함</a:t>
            </a:r>
            <a:endParaRPr lang="en-US" altLang="ko-KR" sz="1500" dirty="0"/>
          </a:p>
          <a:p>
            <a:pPr lvl="2"/>
            <a:r>
              <a:rPr lang="en-US" altLang="ko-KR" dirty="0"/>
              <a:t>&lt;title&gt; </a:t>
            </a:r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문서의 상단 제목을 표시</a:t>
            </a:r>
            <a:endParaRPr lang="en-US" altLang="ko-KR" dirty="0"/>
          </a:p>
          <a:p>
            <a:pPr lvl="2"/>
            <a:r>
              <a:rPr lang="en-US" altLang="ko-KR" dirty="0"/>
              <a:t>&lt;meta&gt; </a:t>
            </a:r>
            <a:r>
              <a:rPr lang="ko-KR" altLang="en-US" dirty="0"/>
              <a:t>태그 </a:t>
            </a:r>
            <a:r>
              <a:rPr lang="en-US" altLang="ko-KR" dirty="0"/>
              <a:t>: </a:t>
            </a:r>
            <a:r>
              <a:rPr lang="ko-KR" altLang="en-US" dirty="0"/>
              <a:t>문서의 정보를 설정하는 등도 포함</a:t>
            </a:r>
            <a:endParaRPr lang="en-US" altLang="ko-KR" dirty="0"/>
          </a:p>
          <a:p>
            <a:pPr lvl="1"/>
            <a:r>
              <a:rPr lang="en-US" altLang="ko-KR" sz="1500" b="1" dirty="0"/>
              <a:t>&lt;body&gt; … &lt;/body&gt;</a:t>
            </a:r>
            <a:r>
              <a:rPr lang="en-US" altLang="ko-KR" sz="1500" dirty="0"/>
              <a:t>: </a:t>
            </a:r>
            <a:r>
              <a:rPr lang="ko-KR" altLang="en-US" sz="1500" dirty="0"/>
              <a:t>문서 본문에 해당하는 부분으로 실제 화면에 나타나는 메인 부분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78" y="809436"/>
            <a:ext cx="2978644" cy="276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1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문서의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자동 생성된 </a:t>
            </a:r>
            <a:r>
              <a:rPr lang="en-US" altLang="ko-KR" dirty="0"/>
              <a:t>HTML </a:t>
            </a:r>
            <a:r>
              <a:rPr lang="ko-KR" altLang="en-US" dirty="0"/>
              <a:t>기본 템플릿의 예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sz="1500" b="1" dirty="0"/>
              <a:t>&lt;charset&gt;</a:t>
            </a:r>
            <a:r>
              <a:rPr lang="en-US" altLang="ko-KR" sz="1500" dirty="0"/>
              <a:t>: </a:t>
            </a:r>
            <a:r>
              <a:rPr lang="ko-KR" altLang="en-US" sz="1500" dirty="0"/>
              <a:t>캐릭터 세트로 정상적인 한글 처리를 위해서는 반드시 ‘</a:t>
            </a:r>
            <a:r>
              <a:rPr lang="en-US" altLang="ko-KR" sz="1500" dirty="0"/>
              <a:t>UTF-8’</a:t>
            </a:r>
            <a:r>
              <a:rPr lang="ko-KR" altLang="en-US" sz="1500" dirty="0"/>
              <a:t>로 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&lt;viewport&gt;</a:t>
            </a:r>
            <a:r>
              <a:rPr lang="en-US" altLang="ko-KR" sz="1500" dirty="0"/>
              <a:t>: PC, </a:t>
            </a:r>
            <a:r>
              <a:rPr lang="ko-KR" altLang="en-US" sz="1500" dirty="0" err="1"/>
              <a:t>모바일</a:t>
            </a:r>
            <a:r>
              <a:rPr lang="ko-KR" altLang="en-US" sz="1500" dirty="0"/>
              <a:t> 등의 서로 다른 크기의 단말기에서 화면 최적화를 위한 설정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&lt;http-</a:t>
            </a:r>
            <a:r>
              <a:rPr lang="en-US" altLang="ko-KR" sz="1500" b="1" dirty="0" err="1"/>
              <a:t>equiv</a:t>
            </a:r>
            <a:r>
              <a:rPr lang="en-US" altLang="ko-KR" sz="1500" b="1" dirty="0"/>
              <a:t>&gt;</a:t>
            </a:r>
            <a:r>
              <a:rPr lang="en-US" altLang="ko-KR" sz="1500" dirty="0"/>
              <a:t>: HTTP </a:t>
            </a:r>
            <a:r>
              <a:rPr lang="ko-KR" altLang="en-US" sz="1500" dirty="0"/>
              <a:t>헤더 정보를 설정하는 속성</a:t>
            </a:r>
            <a:endParaRPr lang="en-US" altLang="ko-KR" sz="1500" dirty="0"/>
          </a:p>
          <a:p>
            <a:pPr lvl="1"/>
            <a:r>
              <a:rPr lang="en-US" altLang="ko-KR" sz="1500" b="1" dirty="0"/>
              <a:t>&lt;X-UA-Compatible&gt;</a:t>
            </a:r>
            <a:r>
              <a:rPr lang="en-US" altLang="ko-KR" sz="1500" dirty="0"/>
              <a:t>: </a:t>
            </a:r>
            <a:r>
              <a:rPr lang="ko-KR" altLang="en-US" sz="1500" dirty="0"/>
              <a:t>브라우저의 호환성 보기 설정</a:t>
            </a:r>
            <a:r>
              <a:rPr lang="en-US" altLang="ko-KR" sz="1500" dirty="0"/>
              <a:t> 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 err="1"/>
              <a:t>ie</a:t>
            </a:r>
            <a:r>
              <a:rPr lang="en-US" altLang="ko-KR" dirty="0"/>
              <a:t>=edge’ :</a:t>
            </a:r>
            <a:r>
              <a:rPr lang="ko-KR" altLang="en-US" dirty="0"/>
              <a:t> 항상 최신 </a:t>
            </a:r>
            <a:r>
              <a:rPr lang="ko-KR" altLang="en-US" dirty="0" err="1"/>
              <a:t>렌더링</a:t>
            </a:r>
            <a:r>
              <a:rPr lang="ko-KR" altLang="en-US" dirty="0"/>
              <a:t> 엔진을 사용함을 의미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1159706"/>
            <a:ext cx="6241073" cy="286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801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제목 태그</a:t>
            </a:r>
            <a:endParaRPr lang="en-US" altLang="ko-KR" dirty="0"/>
          </a:p>
          <a:p>
            <a:pPr lvl="1"/>
            <a:r>
              <a:rPr lang="ko-KR" altLang="en-US" dirty="0"/>
              <a:t>제목 태그는 </a:t>
            </a:r>
            <a:r>
              <a:rPr lang="en-US" altLang="ko-KR" dirty="0"/>
              <a:t>&lt;h1&gt;~&lt;h6&gt;</a:t>
            </a:r>
            <a:r>
              <a:rPr lang="ko-KR" altLang="en-US" dirty="0"/>
              <a:t>까지 있으며</a:t>
            </a:r>
            <a:r>
              <a:rPr lang="en-US" altLang="ko-KR" dirty="0"/>
              <a:t>,</a:t>
            </a:r>
            <a:r>
              <a:rPr lang="ko-KR" altLang="en-US" dirty="0"/>
              <a:t> 숫자가 작을수록 큰 글자로 출력됨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단순히 텍스트의 크기를 지정하는 용도가 아니라 문서에서 제목으로 사용될 텍스트에 사용하는 태그를 의미함</a:t>
            </a:r>
            <a:endParaRPr lang="en-US" altLang="ko-KR" dirty="0"/>
          </a:p>
          <a:p>
            <a:pPr lvl="2"/>
            <a:r>
              <a:rPr lang="ko-KR" altLang="en-US" dirty="0"/>
              <a:t>어떤 의미에서는 </a:t>
            </a:r>
            <a:r>
              <a:rPr lang="ko-KR" altLang="en-US" dirty="0" err="1"/>
              <a:t>시맨틱</a:t>
            </a:r>
            <a:r>
              <a:rPr lang="ko-KR" altLang="en-US" dirty="0"/>
              <a:t> 태그로도 볼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즉 </a:t>
            </a:r>
            <a:r>
              <a:rPr lang="en-US" altLang="ko-KR" dirty="0"/>
              <a:t>&lt;h1&gt;~&lt;h6&gt;</a:t>
            </a:r>
            <a:r>
              <a:rPr lang="ko-KR" altLang="en-US" dirty="0"/>
              <a:t>을 제목에서의 상</a:t>
            </a:r>
            <a:r>
              <a:rPr lang="en-US" altLang="ko-KR" dirty="0"/>
              <a:t>-</a:t>
            </a:r>
            <a:r>
              <a:rPr lang="ko-KR" altLang="en-US" dirty="0"/>
              <a:t>하위 개념으로 이해하는 것이 좋음</a:t>
            </a:r>
            <a:endParaRPr lang="en-US" altLang="ko-KR" dirty="0"/>
          </a:p>
          <a:p>
            <a:pPr lvl="1"/>
            <a:r>
              <a:rPr lang="ko-KR" altLang="en-US" dirty="0"/>
              <a:t>제목 태그가 중요한 이유는 </a:t>
            </a:r>
            <a:r>
              <a:rPr lang="en-US" altLang="ko-KR" dirty="0"/>
              <a:t>SEO(Search Engine Optimization)</a:t>
            </a:r>
            <a:r>
              <a:rPr lang="ko-KR" altLang="en-US" dirty="0"/>
              <a:t>임</a:t>
            </a:r>
            <a:endParaRPr lang="en-US" altLang="ko-KR" dirty="0"/>
          </a:p>
          <a:p>
            <a:pPr lvl="2"/>
            <a:r>
              <a:rPr lang="en-US" altLang="ko-KR" dirty="0"/>
              <a:t>SEO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구글과</a:t>
            </a:r>
            <a:r>
              <a:rPr lang="ko-KR" altLang="en-US" dirty="0"/>
              <a:t> 같은 검색 엔진에서 우리가 만든 </a:t>
            </a:r>
            <a:r>
              <a:rPr lang="en-US" altLang="ko-KR" dirty="0"/>
              <a:t>HTML </a:t>
            </a:r>
            <a:r>
              <a:rPr lang="ko-KR" altLang="en-US" dirty="0"/>
              <a:t>문서의 내용이 잘 검색될 수 있도록 최적화 작업</a:t>
            </a:r>
            <a:r>
              <a:rPr lang="en-US" altLang="ko-KR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182" y="3933056"/>
            <a:ext cx="6003636" cy="2067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527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문단 태그</a:t>
            </a:r>
            <a:endParaRPr lang="en-US" altLang="ko-KR" dirty="0"/>
          </a:p>
          <a:p>
            <a:pPr lvl="1"/>
            <a:r>
              <a:rPr lang="en-US" altLang="ko-KR" dirty="0"/>
              <a:t>&lt;p&gt; </a:t>
            </a:r>
            <a:r>
              <a:rPr lang="ko-KR" altLang="en-US" dirty="0"/>
              <a:t>태그 </a:t>
            </a:r>
            <a:r>
              <a:rPr lang="en-US" altLang="ko-KR" dirty="0"/>
              <a:t>:</a:t>
            </a:r>
            <a:r>
              <a:rPr lang="ko-KR" altLang="en-US" dirty="0"/>
              <a:t> 문단</a:t>
            </a:r>
            <a:r>
              <a:rPr lang="en-US" altLang="ko-KR" dirty="0"/>
              <a:t>(Paragraph)</a:t>
            </a:r>
            <a:r>
              <a:rPr lang="ko-KR" altLang="en-US" dirty="0"/>
              <a:t>을 구분하기 위해 사용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에서는 연속된 공백이나 줄 바꿈은 단순한 공백으로 처리하기 때문에 문단 구분을 할 때는 </a:t>
            </a:r>
            <a:r>
              <a:rPr lang="en-US" altLang="ko-KR" dirty="0"/>
              <a:t>&lt;p&gt; </a:t>
            </a:r>
            <a:r>
              <a:rPr lang="ko-KR" altLang="en-US" dirty="0"/>
              <a:t>태그를</a:t>
            </a:r>
            <a:r>
              <a:rPr lang="en-US" altLang="ko-KR" dirty="0"/>
              <a:t>, </a:t>
            </a:r>
            <a:r>
              <a:rPr lang="ko-KR" altLang="en-US" dirty="0"/>
              <a:t>줄을 바꿀 때는 </a:t>
            </a:r>
            <a:r>
              <a:rPr lang="en-US" altLang="ko-KR" dirty="0"/>
              <a:t>&lt;</a:t>
            </a:r>
            <a:r>
              <a:rPr lang="en-US" altLang="ko-KR" dirty="0" err="1"/>
              <a:t>br</a:t>
            </a:r>
            <a:r>
              <a:rPr lang="en-US" altLang="ko-KR" dirty="0"/>
              <a:t>&gt; </a:t>
            </a:r>
            <a:r>
              <a:rPr lang="ko-KR" altLang="en-US" dirty="0"/>
              <a:t>태그를 이용함</a:t>
            </a:r>
            <a:endParaRPr lang="en-US" altLang="ko-KR" dirty="0"/>
          </a:p>
          <a:p>
            <a:pPr lvl="2"/>
            <a:r>
              <a:rPr lang="ko-KR" altLang="en-US" dirty="0"/>
              <a:t>줄 </a:t>
            </a:r>
            <a:r>
              <a:rPr lang="ko-KR" altLang="en-US" dirty="0" err="1"/>
              <a:t>바꿈뿐만</a:t>
            </a:r>
            <a:r>
              <a:rPr lang="ko-KR" altLang="en-US" dirty="0"/>
              <a:t> 아니라 공백도 별도 처리가 필요함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여러 공백을 표현하려면 ‘</a:t>
            </a:r>
            <a:r>
              <a:rPr lang="en-US" altLang="ko-KR" dirty="0"/>
              <a:t>&amp;</a:t>
            </a:r>
            <a:r>
              <a:rPr lang="en-US" altLang="ko-KR" dirty="0" err="1"/>
              <a:t>npsp</a:t>
            </a:r>
            <a:r>
              <a:rPr lang="en-US" altLang="ko-KR" dirty="0"/>
              <a:t>;’</a:t>
            </a:r>
            <a:r>
              <a:rPr lang="ko-KR" altLang="en-US" dirty="0"/>
              <a:t>를 필요한 만큼 입력하거나 </a:t>
            </a:r>
            <a:r>
              <a:rPr lang="en-US" altLang="ko-KR" dirty="0"/>
              <a:t>CSS</a:t>
            </a:r>
            <a:r>
              <a:rPr lang="ko-KR" altLang="en-US" dirty="0"/>
              <a:t>로 여백 설정</a:t>
            </a:r>
          </a:p>
        </p:txBody>
      </p:sp>
    </p:spTree>
    <p:extLst>
      <p:ext uri="{BB962C8B-B14F-4D97-AF65-F5344CB8AC3E}">
        <p14:creationId xmlns:p14="http://schemas.microsoft.com/office/powerpoint/2010/main" val="226301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태그</a:t>
            </a:r>
            <a:endParaRPr lang="en-US" altLang="ko-KR" dirty="0"/>
          </a:p>
          <a:p>
            <a:pPr lvl="1"/>
            <a:r>
              <a:rPr lang="ko-KR" altLang="en-US" dirty="0"/>
              <a:t>목록 태그는 최신 </a:t>
            </a:r>
            <a:r>
              <a:rPr lang="en-US" altLang="ko-KR" dirty="0"/>
              <a:t>HTML </a:t>
            </a:r>
            <a:r>
              <a:rPr lang="ko-KR" altLang="en-US" dirty="0"/>
              <a:t>문서 작성법에서 매우 중요한 부분임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대다수의 </a:t>
            </a:r>
            <a:r>
              <a:rPr lang="ko-KR" altLang="en-US" dirty="0" err="1"/>
              <a:t>콘텐츠가</a:t>
            </a:r>
            <a:r>
              <a:rPr lang="ko-KR" altLang="en-US" dirty="0"/>
              <a:t> 목록 형태로 정의될 정도로 많이 사용됨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신문기사 목록</a:t>
            </a:r>
            <a:r>
              <a:rPr lang="en-US" altLang="ko-KR" dirty="0"/>
              <a:t> : </a:t>
            </a:r>
            <a:r>
              <a:rPr lang="ko-KR" altLang="en-US" dirty="0"/>
              <a:t>하나의 신문기사는 </a:t>
            </a:r>
            <a:r>
              <a:rPr lang="en-US" altLang="ko-KR" dirty="0"/>
              <a:t>&lt;div&gt;</a:t>
            </a:r>
            <a:r>
              <a:rPr lang="ko-KR" altLang="en-US" dirty="0"/>
              <a:t>로 묶이고 이 안에 제목</a:t>
            </a:r>
            <a:r>
              <a:rPr lang="en-US" altLang="ko-KR" dirty="0"/>
              <a:t>, </a:t>
            </a:r>
            <a:r>
              <a:rPr lang="ko-KR" altLang="en-US" dirty="0"/>
              <a:t>작성일</a:t>
            </a:r>
            <a:r>
              <a:rPr lang="en-US" altLang="ko-KR" dirty="0"/>
              <a:t>, </a:t>
            </a:r>
            <a:r>
              <a:rPr lang="ko-KR" altLang="en-US" dirty="0"/>
              <a:t>신문사</a:t>
            </a:r>
            <a:r>
              <a:rPr lang="en-US" altLang="ko-KR" dirty="0"/>
              <a:t>, </a:t>
            </a:r>
            <a:r>
              <a:rPr lang="ko-KR" altLang="en-US" dirty="0"/>
              <a:t>기자 이름 등이 목록으로 들어가는 구조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377" y="2780928"/>
            <a:ext cx="6123246" cy="331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0822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목록 태그 사용법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&gt;: </a:t>
            </a:r>
            <a:r>
              <a:rPr lang="ko-KR" altLang="en-US" dirty="0"/>
              <a:t>순서가 없는 목록</a:t>
            </a:r>
            <a:endParaRPr lang="en-US" altLang="ko-KR" dirty="0"/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&gt;: </a:t>
            </a:r>
            <a:r>
              <a:rPr lang="ko-KR" altLang="en-US" dirty="0"/>
              <a:t>순서가 있는 목록</a:t>
            </a:r>
            <a:endParaRPr lang="en-US" altLang="ko-KR" dirty="0"/>
          </a:p>
          <a:p>
            <a:pPr lvl="2"/>
            <a:r>
              <a:rPr lang="en-US" altLang="ko-KR" dirty="0"/>
              <a:t>&lt;</a:t>
            </a:r>
            <a:r>
              <a:rPr lang="en-US" altLang="ko-KR" dirty="0" err="1"/>
              <a:t>ol</a:t>
            </a:r>
            <a:r>
              <a:rPr lang="en-US" altLang="ko-KR" dirty="0"/>
              <a:t>&gt;</a:t>
            </a:r>
            <a:r>
              <a:rPr lang="ko-KR" altLang="en-US" dirty="0"/>
              <a:t>보다는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</a:t>
            </a:r>
            <a:r>
              <a:rPr lang="ko-KR" altLang="en-US" dirty="0"/>
              <a:t>을 주로 사용함</a:t>
            </a:r>
            <a:endParaRPr lang="en-US" altLang="ko-KR" dirty="0"/>
          </a:p>
          <a:p>
            <a:pPr lvl="1"/>
            <a:r>
              <a:rPr lang="en-US" altLang="ko-KR" dirty="0"/>
              <a:t>&lt;li&gt;: </a:t>
            </a:r>
            <a:r>
              <a:rPr lang="ko-KR" altLang="en-US" dirty="0"/>
              <a:t>리스트의 아이템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2836944"/>
            <a:ext cx="6095646" cy="109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1175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블록 태그</a:t>
            </a:r>
            <a:endParaRPr lang="en-US" altLang="ko-KR" dirty="0"/>
          </a:p>
          <a:p>
            <a:pPr lvl="1"/>
            <a:r>
              <a:rPr lang="ko-KR" altLang="en-US" dirty="0"/>
              <a:t>라인 전체를 사용하는 태그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즉 다른 태그 요소와 같은 라인에 배치할 수 없음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대표적인 블록 태그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177" y="1988840"/>
            <a:ext cx="6095646" cy="973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320" y="3933056"/>
            <a:ext cx="6115360" cy="44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57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블록 태그와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r>
              <a:rPr lang="ko-KR" altLang="en-US" dirty="0"/>
              <a:t>다른 태그 요소와 같은 라인에서 나란히 배치될 수 있는 태그</a:t>
            </a:r>
            <a:endParaRPr lang="en-US" altLang="ko-KR" dirty="0"/>
          </a:p>
          <a:p>
            <a:pPr lvl="1"/>
            <a:r>
              <a:rPr lang="ko-KR" altLang="en-US" dirty="0"/>
              <a:t>경우에 따라 블록</a:t>
            </a:r>
            <a:r>
              <a:rPr lang="en-US" altLang="ko-KR" dirty="0"/>
              <a:t>/</a:t>
            </a:r>
            <a:r>
              <a:rPr lang="ko-KR" altLang="en-US" dirty="0" err="1"/>
              <a:t>인라인</a:t>
            </a:r>
            <a:r>
              <a:rPr lang="ko-KR" altLang="en-US" dirty="0"/>
              <a:t> 두 가지 형식을 혼합한 ‘</a:t>
            </a:r>
            <a:r>
              <a:rPr lang="en-US" altLang="ko-KR" dirty="0"/>
              <a:t>inline-block’</a:t>
            </a:r>
            <a:r>
              <a:rPr lang="ko-KR" altLang="en-US" dirty="0"/>
              <a:t>속성을 사용하기도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대표적인 </a:t>
            </a:r>
            <a:r>
              <a:rPr lang="ko-KR" altLang="en-US" dirty="0" err="1"/>
              <a:t>인라인</a:t>
            </a:r>
            <a:r>
              <a:rPr lang="ko-KR" altLang="en-US" dirty="0"/>
              <a:t> 태그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234" y="2060848"/>
            <a:ext cx="6103533" cy="1182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63" y="4221088"/>
            <a:ext cx="6107475" cy="437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163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02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CSS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4730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7A3D204D-6867-443C-A557-851CAFDDA1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CSS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ko-KR" dirty="0">
                <a:ea typeface="+mn-lt"/>
                <a:cs typeface="+mn-lt"/>
              </a:rPr>
              <a:t>자바스크립트 기초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3-1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dirty="0">
                <a:ea typeface="+mn-lt"/>
                <a:cs typeface="+mn-lt"/>
              </a:rPr>
              <a:t> 회원 가입 폼 만들기</a:t>
            </a:r>
            <a:r>
              <a:rPr lang="ko-KR" altLang="en-US" dirty="0">
                <a:ea typeface="+mn-lt"/>
                <a:cs typeface="+mn-lt"/>
              </a:rPr>
              <a:t> </a:t>
            </a:r>
          </a:p>
          <a:p>
            <a:r>
              <a:rPr lang="en-US" altLang="ko-KR" dirty="0">
                <a:ea typeface="+mn-lt"/>
                <a:cs typeface="+mn-lt"/>
              </a:rPr>
              <a:t>[</a:t>
            </a:r>
            <a:r>
              <a:rPr lang="ko-KR" dirty="0">
                <a:ea typeface="+mn-lt"/>
                <a:cs typeface="+mn-lt"/>
              </a:rPr>
              <a:t>실습 3-2</a:t>
            </a:r>
            <a:r>
              <a:rPr lang="en-US" altLang="ko-KR" dirty="0">
                <a:ea typeface="+mn-lt"/>
                <a:cs typeface="+mn-lt"/>
              </a:rPr>
              <a:t>]</a:t>
            </a:r>
            <a:r>
              <a:rPr lang="ko-KR" altLang="en-US" dirty="0">
                <a:ea typeface="+mn-lt"/>
                <a:cs typeface="+mn-lt"/>
              </a:rPr>
              <a:t> </a:t>
            </a:r>
            <a:r>
              <a:rPr lang="ko-KR" dirty="0">
                <a:ea typeface="+mn-lt"/>
                <a:cs typeface="+mn-lt"/>
              </a:rPr>
              <a:t>ToDo 리스트 앱 만들기</a:t>
            </a:r>
            <a:endParaRPr lang="ko-KR" alt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70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</a:p>
          <a:p>
            <a:pPr lvl="1"/>
            <a:r>
              <a:rPr lang="ko-KR" altLang="en-US" dirty="0"/>
              <a:t>글씨의 색상이나 크기</a:t>
            </a:r>
            <a:r>
              <a:rPr lang="en-US" altLang="ko-KR" dirty="0"/>
              <a:t>, </a:t>
            </a:r>
            <a:r>
              <a:rPr lang="ko-KR" altLang="en-US" dirty="0"/>
              <a:t>이미지 크기나 배치 방법 등 웹 문서의 디자인 요소를 담당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의 장점</a:t>
            </a:r>
            <a:endParaRPr lang="en-US" altLang="ko-KR" dirty="0"/>
          </a:p>
          <a:p>
            <a:pPr lvl="1"/>
            <a:r>
              <a:rPr lang="ko-KR" altLang="en-US" dirty="0"/>
              <a:t>웹 문서의 내용과 별개로 디자인만 바꾸거나</a:t>
            </a:r>
            <a:r>
              <a:rPr lang="en-US" altLang="ko-KR" dirty="0"/>
              <a:t>, </a:t>
            </a:r>
            <a:r>
              <a:rPr lang="ko-KR" altLang="en-US" dirty="0"/>
              <a:t>디자인은 그대로 두고 웹 문서의 내용 변경이 용이함</a:t>
            </a:r>
            <a:endParaRPr lang="en-US" altLang="ko-KR" dirty="0"/>
          </a:p>
          <a:p>
            <a:pPr lvl="1"/>
            <a:r>
              <a:rPr lang="ko-KR" altLang="en-US" dirty="0"/>
              <a:t>다양한 기기</a:t>
            </a:r>
            <a:r>
              <a:rPr lang="en-US" altLang="ko-KR" dirty="0"/>
              <a:t>(PC, </a:t>
            </a:r>
            <a:r>
              <a:rPr lang="ko-KR" altLang="en-US" dirty="0" err="1"/>
              <a:t>스마트폰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에 맞게 탄력적으로 디자인이 바뀌도록 </a:t>
            </a:r>
            <a:r>
              <a:rPr lang="ko-KR" altLang="en-US" dirty="0" err="1"/>
              <a:t>반응형</a:t>
            </a:r>
            <a:r>
              <a:rPr lang="ko-KR" altLang="en-US" dirty="0"/>
              <a:t> 디자인</a:t>
            </a:r>
            <a:r>
              <a:rPr lang="en-US" altLang="ko-KR" dirty="0"/>
              <a:t>(Responsive Design)</a:t>
            </a:r>
            <a:r>
              <a:rPr lang="ko-KR" altLang="en-US" dirty="0"/>
              <a:t>을 구현할 수 있음</a:t>
            </a:r>
            <a:endParaRPr lang="en-US" altLang="ko-KR" dirty="0"/>
          </a:p>
          <a:p>
            <a:pPr lvl="1"/>
            <a:r>
              <a:rPr lang="ko-KR" altLang="en-US" dirty="0"/>
              <a:t>동일한 문서 구조이더라도 서로 다른 </a:t>
            </a:r>
            <a:r>
              <a:rPr lang="en-US" altLang="ko-KR" dirty="0"/>
              <a:t>CSS </a:t>
            </a:r>
            <a:r>
              <a:rPr lang="ko-KR" altLang="en-US" dirty="0"/>
              <a:t>테마 적용이 가능함</a:t>
            </a:r>
          </a:p>
        </p:txBody>
      </p:sp>
    </p:spTree>
    <p:extLst>
      <p:ext uri="{BB962C8B-B14F-4D97-AF65-F5344CB8AC3E}">
        <p14:creationId xmlns:p14="http://schemas.microsoft.com/office/powerpoint/2010/main" val="2409802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의 동작 원리</a:t>
            </a:r>
            <a:endParaRPr lang="en-US" altLang="ko-KR" dirty="0"/>
          </a:p>
          <a:p>
            <a:pPr lvl="1"/>
            <a:r>
              <a:rPr lang="en-US" altLang="ko-KR" dirty="0"/>
              <a:t>CSS </a:t>
            </a:r>
            <a:r>
              <a:rPr lang="ko-KR" altLang="en-US" dirty="0"/>
              <a:t>구문은 </a:t>
            </a:r>
            <a:r>
              <a:rPr lang="ko-KR" altLang="en-US" dirty="0" err="1"/>
              <a:t>선택자와</a:t>
            </a:r>
            <a:r>
              <a:rPr lang="ko-KR" altLang="en-US" dirty="0"/>
              <a:t> </a:t>
            </a:r>
            <a:r>
              <a:rPr lang="ko-KR" altLang="en-US" dirty="0" err="1"/>
              <a:t>선언부로</a:t>
            </a:r>
            <a:r>
              <a:rPr lang="ko-KR" altLang="en-US" dirty="0"/>
              <a:t> 구성됨</a:t>
            </a:r>
            <a:endParaRPr lang="en-US" altLang="ko-KR" dirty="0"/>
          </a:p>
          <a:p>
            <a:pPr lvl="1"/>
            <a:r>
              <a:rPr lang="ko-KR" altLang="en-US" dirty="0" err="1"/>
              <a:t>선택자는</a:t>
            </a:r>
            <a:r>
              <a:rPr lang="ko-KR" altLang="en-US" dirty="0"/>
              <a:t> 디자인을 적용하고자 하는 </a:t>
            </a:r>
            <a:r>
              <a:rPr lang="en-US" altLang="ko-KR" dirty="0"/>
              <a:t>HTML </a:t>
            </a:r>
            <a:r>
              <a:rPr lang="ko-KR" altLang="en-US" dirty="0"/>
              <a:t>요소이므로 </a:t>
            </a:r>
            <a:r>
              <a:rPr lang="ko-KR" altLang="en-US" dirty="0" err="1"/>
              <a:t>선택자</a:t>
            </a:r>
            <a:r>
              <a:rPr lang="ko-KR" altLang="en-US" dirty="0"/>
              <a:t> 정의가 중요함</a:t>
            </a:r>
            <a:endParaRPr lang="en-US" altLang="ko-KR" dirty="0"/>
          </a:p>
          <a:p>
            <a:pPr lvl="1"/>
            <a:r>
              <a:rPr lang="ko-KR" altLang="en-US" dirty="0" err="1"/>
              <a:t>선언부는</a:t>
            </a:r>
            <a:r>
              <a:rPr lang="ko-KR" altLang="en-US" dirty="0"/>
              <a:t> </a:t>
            </a:r>
            <a:r>
              <a:rPr lang="en-US" altLang="ko-KR" dirty="0"/>
              <a:t>{ } </a:t>
            </a:r>
            <a:r>
              <a:rPr lang="ko-KR" altLang="en-US" dirty="0"/>
              <a:t>블록을 사용하며</a:t>
            </a:r>
            <a:r>
              <a:rPr lang="en-US" altLang="ko-KR" dirty="0"/>
              <a:t>, </a:t>
            </a:r>
            <a:r>
              <a:rPr lang="ko-KR" altLang="en-US" dirty="0"/>
              <a:t>다수의 속성을 포함함</a:t>
            </a:r>
            <a:endParaRPr lang="en-US" altLang="ko-KR" dirty="0"/>
          </a:p>
          <a:p>
            <a:pPr lvl="1"/>
            <a:r>
              <a:rPr lang="ko-KR" altLang="en-US" dirty="0"/>
              <a:t>각 속성 정의는 ‘속성</a:t>
            </a:r>
            <a:r>
              <a:rPr lang="en-US" altLang="ko-KR" dirty="0"/>
              <a:t>:</a:t>
            </a:r>
            <a:r>
              <a:rPr lang="ko-KR" altLang="en-US" dirty="0"/>
              <a:t>값</a:t>
            </a:r>
            <a:r>
              <a:rPr lang="en-US" altLang="ko-KR" dirty="0"/>
              <a:t>;’ </a:t>
            </a:r>
            <a:r>
              <a:rPr lang="ko-KR" altLang="en-US" dirty="0"/>
              <a:t>형식이며 항상 세미콜론</a:t>
            </a:r>
            <a:r>
              <a:rPr lang="en-US" altLang="ko-KR" dirty="0"/>
              <a:t>(;)</a:t>
            </a:r>
            <a:r>
              <a:rPr lang="ko-KR" altLang="en-US" dirty="0"/>
              <a:t>으로 끝남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818" y="2996952"/>
            <a:ext cx="5680364" cy="2210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29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시트 작성과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</a:t>
            </a:r>
            <a:r>
              <a:rPr lang="en-US" altLang="ko-KR" dirty="0"/>
              <a:t>HTML</a:t>
            </a:r>
            <a:r>
              <a:rPr lang="ko-KR" altLang="en-US" dirty="0"/>
              <a:t>에 적용하기 위한 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 err="1"/>
              <a:t>인라인</a:t>
            </a:r>
            <a:r>
              <a:rPr lang="ko-KR" altLang="en-US" dirty="0"/>
              <a:t> 스타일 시트 </a:t>
            </a:r>
            <a:r>
              <a:rPr lang="en-US" altLang="ko-KR" dirty="0"/>
              <a:t>: HTML </a:t>
            </a:r>
            <a:r>
              <a:rPr lang="ko-KR" altLang="en-US" dirty="0"/>
              <a:t>태그에 </a:t>
            </a:r>
            <a:r>
              <a:rPr lang="en-US" altLang="ko-KR" dirty="0"/>
              <a:t>CSS </a:t>
            </a:r>
            <a:r>
              <a:rPr lang="ko-KR" altLang="en-US" dirty="0"/>
              <a:t>속성을 정의함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내장 스타일 시트 </a:t>
            </a:r>
            <a:r>
              <a:rPr lang="en-US" altLang="ko-KR" dirty="0"/>
              <a:t>: HTML </a:t>
            </a:r>
            <a:r>
              <a:rPr lang="ko-KR" altLang="en-US" dirty="0"/>
              <a:t>문서의 </a:t>
            </a:r>
            <a:r>
              <a:rPr lang="en-US" altLang="ko-KR" dirty="0"/>
              <a:t>&lt;head&gt; </a:t>
            </a:r>
            <a:r>
              <a:rPr lang="ko-KR" altLang="en-US" dirty="0"/>
              <a:t>부분에 </a:t>
            </a:r>
            <a:r>
              <a:rPr lang="en-US" altLang="ko-KR" dirty="0"/>
              <a:t>CSS </a:t>
            </a:r>
            <a:r>
              <a:rPr lang="ko-KR" altLang="en-US" dirty="0"/>
              <a:t>정의 부분을 포함함</a:t>
            </a:r>
            <a:r>
              <a:rPr lang="en-US" altLang="ko-KR" dirty="0"/>
              <a:t> </a:t>
            </a:r>
          </a:p>
          <a:p>
            <a:pPr marL="1593850" lvl="2" indent="-342900"/>
            <a:r>
              <a:rPr lang="ko-KR" altLang="en-US" dirty="0"/>
              <a:t>주의할 점</a:t>
            </a:r>
            <a:r>
              <a:rPr lang="en-US" altLang="ko-KR" dirty="0"/>
              <a:t>) </a:t>
            </a:r>
            <a:r>
              <a:rPr lang="ko-KR" altLang="en-US" dirty="0"/>
              <a:t>현재 작성한 문서에만 적용됨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외장 스타일 시트 </a:t>
            </a:r>
            <a:r>
              <a:rPr lang="en-US" altLang="ko-KR" dirty="0"/>
              <a:t>: </a:t>
            </a:r>
            <a:r>
              <a:rPr lang="ko-KR" altLang="en-US" dirty="0"/>
              <a:t>별도의 </a:t>
            </a:r>
            <a:r>
              <a:rPr lang="en-US" altLang="ko-KR" dirty="0"/>
              <a:t>CSS </a:t>
            </a:r>
            <a:r>
              <a:rPr lang="ko-KR" altLang="en-US" dirty="0"/>
              <a:t>파일을 생성한 후 </a:t>
            </a:r>
            <a:r>
              <a:rPr lang="en-US" altLang="ko-KR" dirty="0"/>
              <a:t>HTML </a:t>
            </a:r>
            <a:r>
              <a:rPr lang="ko-KR" altLang="en-US" dirty="0"/>
              <a:t>문서에 링크로 포함함</a:t>
            </a:r>
            <a:r>
              <a:rPr lang="en-US" altLang="ko-KR" dirty="0"/>
              <a:t> </a:t>
            </a:r>
          </a:p>
          <a:p>
            <a:pPr marL="1593850" lvl="2" indent="-342900"/>
            <a:r>
              <a:rPr lang="ko-KR" altLang="en-US" dirty="0"/>
              <a:t>주의할 점</a:t>
            </a:r>
            <a:r>
              <a:rPr lang="en-US" altLang="ko-KR" dirty="0"/>
              <a:t>) </a:t>
            </a:r>
            <a:r>
              <a:rPr lang="ko-KR" altLang="en-US" dirty="0"/>
              <a:t>하나의 파일로 여러 문서에 적용 가능함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의 중첩</a:t>
            </a:r>
            <a:r>
              <a:rPr lang="en-US" altLang="ko-KR" dirty="0"/>
              <a:t>(Cascading) </a:t>
            </a:r>
            <a:r>
              <a:rPr lang="ko-KR" altLang="en-US" dirty="0"/>
              <a:t>적용 방식 </a:t>
            </a:r>
            <a:endParaRPr lang="en-US" altLang="ko-KR" dirty="0"/>
          </a:p>
          <a:p>
            <a:pPr lvl="1"/>
            <a:r>
              <a:rPr lang="en-US" altLang="ko-KR" dirty="0"/>
              <a:t>CSS</a:t>
            </a:r>
            <a:r>
              <a:rPr lang="ko-KR" altLang="en-US" dirty="0"/>
              <a:t>는 위에서 아래로 중첩되는 방식임</a:t>
            </a:r>
            <a:endParaRPr lang="en-US" altLang="ko-KR" dirty="0"/>
          </a:p>
          <a:p>
            <a:pPr lvl="2"/>
            <a:r>
              <a:rPr lang="ko-KR" altLang="en-US" dirty="0"/>
              <a:t>외장 </a:t>
            </a:r>
            <a:r>
              <a:rPr lang="en-US" altLang="ko-KR" dirty="0"/>
              <a:t>CSS</a:t>
            </a:r>
            <a:r>
              <a:rPr lang="ko-KR" altLang="en-US" dirty="0"/>
              <a:t>에서 적용한 디자인 속성은 내장 스타일 시트에서 수정하거나 속성을 추가할 수 있음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 err="1"/>
              <a:t>셀렉터의</a:t>
            </a:r>
            <a:r>
              <a:rPr lang="ko-KR" altLang="en-US" dirty="0"/>
              <a:t> 중첩에 의해 발생하는 경우에도 동일하게 적용됨</a:t>
            </a:r>
          </a:p>
        </p:txBody>
      </p:sp>
    </p:spTree>
    <p:extLst>
      <p:ext uri="{BB962C8B-B14F-4D97-AF65-F5344CB8AC3E}">
        <p14:creationId xmlns:p14="http://schemas.microsoft.com/office/powerpoint/2010/main" val="3879130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스타일 시트 작성과 실행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내장 스타일 시트를 통해 </a:t>
            </a:r>
            <a:r>
              <a:rPr lang="en-US" altLang="ko-KR" dirty="0"/>
              <a:t>CSS</a:t>
            </a:r>
            <a:r>
              <a:rPr lang="ko-KR" altLang="en-US" dirty="0"/>
              <a:t>를 적용한 예제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048" y="1484784"/>
            <a:ext cx="6325904" cy="462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0722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셀렉터</a:t>
            </a:r>
            <a:r>
              <a:rPr lang="en-US" altLang="ko-KR" dirty="0"/>
              <a:t>(Selector)</a:t>
            </a:r>
          </a:p>
          <a:p>
            <a:pPr lvl="1"/>
            <a:r>
              <a:rPr lang="ko-KR" altLang="en-US" dirty="0"/>
              <a:t>선택자의 다른 명칭 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문서에서 특정 부분을 선택하기 위한 구문을 의미함</a:t>
            </a:r>
            <a:endParaRPr lang="en-US" altLang="ko-KR" dirty="0"/>
          </a:p>
          <a:p>
            <a:pPr lvl="1"/>
            <a:r>
              <a:rPr lang="ko-KR" altLang="en-US" dirty="0"/>
              <a:t>기본적인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태그</a:t>
            </a:r>
            <a:r>
              <a:rPr lang="en-US" altLang="ko-KR" dirty="0"/>
              <a:t>, </a:t>
            </a:r>
            <a:r>
              <a:rPr lang="ko-KR" altLang="en-US" dirty="0"/>
              <a:t>아이디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태그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의 기본 구성요소로</a:t>
            </a:r>
            <a:r>
              <a:rPr lang="en-US" altLang="ko-KR" dirty="0"/>
              <a:t>, </a:t>
            </a:r>
            <a:r>
              <a:rPr lang="ko-KR" altLang="en-US" dirty="0"/>
              <a:t>태그 이름으로 요소를 선택함</a:t>
            </a:r>
            <a:endParaRPr lang="en-US" altLang="ko-KR" dirty="0"/>
          </a:p>
          <a:p>
            <a:pPr lvl="1"/>
            <a:r>
              <a:rPr lang="ko-KR" altLang="en-US" dirty="0"/>
              <a:t>태그는 중복 사용되기 때문에 특정 영역을 선택하기보다는 공통 디자인 속성을 정의하는 데 사용됨</a:t>
            </a:r>
            <a:endParaRPr lang="en-US" altLang="ko-KR" dirty="0"/>
          </a:p>
          <a:p>
            <a:pPr lvl="1"/>
            <a:r>
              <a:rPr lang="ko-KR" altLang="en-US" dirty="0"/>
              <a:t>같은 디자인 속성을 적용할 여러 태그는 콤마</a:t>
            </a:r>
            <a:r>
              <a:rPr lang="en-US" altLang="ko-KR" dirty="0"/>
              <a:t>(,)</a:t>
            </a:r>
            <a:r>
              <a:rPr lang="ko-KR" altLang="en-US" dirty="0"/>
              <a:t>로 나열해 일괄 적용할 수 있음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003" y="4725144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4674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아이디 </a:t>
            </a:r>
            <a:r>
              <a:rPr lang="ko-KR" altLang="en-US" dirty="0" err="1"/>
              <a:t>셀렉터</a:t>
            </a:r>
            <a:endParaRPr lang="en-US" altLang="ko-KR" dirty="0"/>
          </a:p>
          <a:p>
            <a:pPr lvl="1"/>
            <a:r>
              <a:rPr lang="ko-KR" altLang="en-US" dirty="0"/>
              <a:t>아이디</a:t>
            </a:r>
            <a:r>
              <a:rPr lang="en-US" altLang="ko-KR" dirty="0"/>
              <a:t>(Id) </a:t>
            </a:r>
            <a:r>
              <a:rPr lang="ko-KR" altLang="en-US" dirty="0"/>
              <a:t>속성을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문서에 존재하는 유일한 값으로 아이디를 지정하여 특정 요소를 가장 확실하게 선택할 수 있는 방법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한 곳만 선택이 가능한 </a:t>
            </a:r>
            <a:r>
              <a:rPr lang="ko-KR" altLang="en-US" dirty="0" err="1"/>
              <a:t>셀렉터로</a:t>
            </a:r>
            <a:r>
              <a:rPr lang="en-US" altLang="ko-KR" dirty="0"/>
              <a:t> </a:t>
            </a:r>
            <a:r>
              <a:rPr lang="ko-KR" altLang="en-US" dirty="0"/>
              <a:t>보통 문서의 전반적인 구조에 해당하는 부분에 사용하고 서로 다른 문서 간에도 동일 규격을 따르는 경우 재활용이 가능하도록 설계</a:t>
            </a:r>
            <a:endParaRPr lang="en-US" altLang="ko-KR" dirty="0"/>
          </a:p>
          <a:p>
            <a:pPr lvl="1"/>
            <a:r>
              <a:rPr lang="ko-KR" altLang="en-US" dirty="0"/>
              <a:t>아이디가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</a:t>
            </a:r>
            <a:r>
              <a:rPr lang="en-US" altLang="ko-KR" dirty="0"/>
              <a:t>HTML</a:t>
            </a:r>
            <a:r>
              <a:rPr lang="ko-KR" altLang="en-US" dirty="0"/>
              <a:t>에서 지정한 아이디 앞에 </a:t>
            </a:r>
            <a:r>
              <a:rPr lang="en-US" altLang="ko-KR" dirty="0"/>
              <a:t>#</a:t>
            </a:r>
            <a:r>
              <a:rPr lang="ko-KR" altLang="en-US" dirty="0"/>
              <a:t>을 붙여 정의</a:t>
            </a:r>
            <a:endParaRPr lang="en-US" altLang="ko-K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645024"/>
            <a:ext cx="6744245" cy="1921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380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셀렉터의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클래스 </a:t>
            </a:r>
            <a:r>
              <a:rPr lang="ko-KR" altLang="en-US" dirty="0" err="1"/>
              <a:t>셀렉터</a:t>
            </a:r>
            <a:endParaRPr lang="ko-KR" altLang="en-US" dirty="0"/>
          </a:p>
          <a:p>
            <a:pPr lvl="1"/>
            <a:r>
              <a:rPr lang="ko-KR" altLang="en-US" dirty="0"/>
              <a:t>가장 대표적인 </a:t>
            </a:r>
            <a:r>
              <a:rPr lang="en-US" altLang="ko-KR" dirty="0"/>
              <a:t>CSS </a:t>
            </a:r>
            <a:r>
              <a:rPr lang="ko-KR" altLang="en-US" dirty="0" err="1"/>
              <a:t>셀렉터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(Class) </a:t>
            </a:r>
            <a:r>
              <a:rPr lang="ko-KR" altLang="en-US" dirty="0"/>
              <a:t>이름으로 구분해 스타일을 만들어두고 </a:t>
            </a:r>
            <a:r>
              <a:rPr lang="en-US" altLang="ko-KR" dirty="0"/>
              <a:t>HTML</a:t>
            </a:r>
            <a:r>
              <a:rPr lang="ko-KR" altLang="en-US" dirty="0"/>
              <a:t>에서 클래스 속성을 적용해 원하는 디자인을 적용하는 방법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즉 </a:t>
            </a:r>
            <a:r>
              <a:rPr lang="en-US" altLang="ko-KR" dirty="0"/>
              <a:t>CSS </a:t>
            </a:r>
            <a:r>
              <a:rPr lang="ko-KR" altLang="en-US" dirty="0"/>
              <a:t>선언이 먼저이고 </a:t>
            </a:r>
            <a:r>
              <a:rPr lang="en-US" altLang="ko-KR" dirty="0"/>
              <a:t>HTML</a:t>
            </a:r>
            <a:r>
              <a:rPr lang="ko-KR" altLang="en-US" dirty="0"/>
              <a:t>에서 이를 사용하는 개념</a:t>
            </a:r>
            <a:endParaRPr lang="en-US" altLang="ko-KR" dirty="0"/>
          </a:p>
          <a:p>
            <a:pPr lvl="1"/>
            <a:r>
              <a:rPr lang="ko-KR" altLang="en-US" dirty="0"/>
              <a:t>재활용이 용이하고 누구나 사용할 수 있도록 라이브러리 등을 만드는 데도 기본이 되는 방법임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요소의 클래스가 </a:t>
            </a:r>
            <a:r>
              <a:rPr lang="ko-KR" altLang="en-US" dirty="0" err="1"/>
              <a:t>선택자로</a:t>
            </a:r>
            <a:r>
              <a:rPr lang="ko-KR" altLang="en-US" dirty="0"/>
              <a:t> 올 때는 클래스 앞에 온점</a:t>
            </a:r>
            <a:r>
              <a:rPr lang="en-US" altLang="ko-KR" dirty="0"/>
              <a:t>(.)</a:t>
            </a:r>
            <a:r>
              <a:rPr lang="ko-KR" altLang="en-US" dirty="0"/>
              <a:t>을 붙여 정의함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45" y="3789040"/>
            <a:ext cx="6726896" cy="2623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223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부트스트랩</a:t>
            </a:r>
            <a:r>
              <a:rPr lang="en-US" altLang="ko-KR" dirty="0"/>
              <a:t>(Bootstrap)</a:t>
            </a:r>
          </a:p>
          <a:p>
            <a:pPr lvl="1"/>
            <a:r>
              <a:rPr lang="ko-KR" altLang="en-US" dirty="0"/>
              <a:t>가장 대표적인 </a:t>
            </a:r>
            <a:r>
              <a:rPr lang="ko-KR" altLang="en-US" dirty="0" err="1"/>
              <a:t>오픈소스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라이브러리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일관된 디자인이 적용된 컴포넌트가 클래스 형태로 정의되어 있고</a:t>
            </a:r>
            <a:r>
              <a:rPr lang="en-US" altLang="ko-KR" dirty="0"/>
              <a:t>, </a:t>
            </a:r>
            <a:r>
              <a:rPr lang="ko-KR" altLang="en-US" dirty="0"/>
              <a:t>원하는 디자인 적용을 위해서는 해당 클래스를 적절한 태그에서 사용하는 형식</a:t>
            </a:r>
            <a:endParaRPr lang="en-US" altLang="ko-KR" dirty="0"/>
          </a:p>
          <a:p>
            <a:pPr lvl="1"/>
            <a:r>
              <a:rPr lang="ko-KR" altLang="en-US" dirty="0"/>
              <a:t>부트스트랩을 사용하기 위한 방법</a:t>
            </a:r>
            <a:endParaRPr lang="en-US" altLang="ko-KR" dirty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/>
              <a:t>전체 소스코드를 </a:t>
            </a:r>
            <a:r>
              <a:rPr lang="ko-KR" altLang="en-US" dirty="0" err="1"/>
              <a:t>내려받아</a:t>
            </a:r>
            <a:r>
              <a:rPr lang="ko-KR" altLang="en-US" dirty="0"/>
              <a:t> 원하는 부분을 수정해 프로젝트에서 사용하는 방법</a:t>
            </a:r>
            <a:endParaRPr lang="en-US" altLang="ko-KR" dirty="0"/>
          </a:p>
          <a:p>
            <a:pPr marL="1308100" lvl="2" indent="-342900">
              <a:buFont typeface="+mj-ea"/>
              <a:buAutoNum type="circleNumDbPlain"/>
            </a:pPr>
            <a:r>
              <a:rPr lang="ko-KR" altLang="en-US" dirty="0"/>
              <a:t>단순히 </a:t>
            </a:r>
            <a:r>
              <a:rPr lang="en-US" altLang="ko-KR" dirty="0"/>
              <a:t>CSS </a:t>
            </a:r>
            <a:r>
              <a:rPr lang="ko-KR" altLang="en-US" dirty="0"/>
              <a:t>링크만 이용하여 기본 설정 형태로 바로 사용하는 방법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548" y="3739638"/>
            <a:ext cx="6146905" cy="1608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90044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부트스트랩을 활용한 버튼 만들기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부트스트랩 홈페이지</a:t>
            </a:r>
            <a:r>
              <a:rPr lang="en-US" altLang="ko-KR" dirty="0"/>
              <a:t>(https://getbootstrap.com)</a:t>
            </a:r>
            <a:r>
              <a:rPr lang="ko-KR" altLang="en-US" dirty="0"/>
              <a:t>에서 버튼에 대한 설명을 보고 원하는 모양의 버튼 클래스 샘플을 사용하기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59" y="2230573"/>
            <a:ext cx="5417082" cy="343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2188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부트스트랩을 활용한 버튼 만들기</a:t>
            </a:r>
            <a:endParaRPr lang="en-US" altLang="ko-KR" dirty="0"/>
          </a:p>
          <a:p>
            <a:pPr marL="698500" lvl="1" indent="-342900">
              <a:buFont typeface="+mj-ea"/>
              <a:buAutoNum type="circleNumDbPlain" startAt="2"/>
            </a:pPr>
            <a:r>
              <a:rPr lang="ko-KR" altLang="en-US" dirty="0"/>
              <a:t>부트스트랩 속성은 중첩해서 사용할 수 있어 여러 속성을 다양한 형태로 바꾸기</a:t>
            </a:r>
            <a:endParaRPr lang="en-US" altLang="ko-KR" dirty="0"/>
          </a:p>
          <a:p>
            <a:pPr lvl="1"/>
            <a:r>
              <a:rPr lang="ko-KR" altLang="en-US" dirty="0"/>
              <a:t>배경은 파란색</a:t>
            </a:r>
            <a:r>
              <a:rPr lang="en-US" altLang="ko-KR" dirty="0"/>
              <a:t>, </a:t>
            </a:r>
            <a:r>
              <a:rPr lang="ko-KR" altLang="en-US" dirty="0"/>
              <a:t>폭은 브라우저 크기의 </a:t>
            </a:r>
            <a:r>
              <a:rPr lang="en-US" altLang="ko-KR" dirty="0"/>
              <a:t>75% </a:t>
            </a:r>
          </a:p>
          <a:p>
            <a:pPr lvl="1"/>
            <a:r>
              <a:rPr lang="en-US" altLang="ko-KR" dirty="0"/>
              <a:t>div </a:t>
            </a:r>
            <a:r>
              <a:rPr lang="ko-KR" altLang="en-US" dirty="0"/>
              <a:t>박스와 상단 마진은 </a:t>
            </a:r>
            <a:r>
              <a:rPr lang="en-US" altLang="ko-KR" dirty="0"/>
              <a:t>5(1~5 </a:t>
            </a:r>
            <a:r>
              <a:rPr lang="ko-KR" altLang="en-US" dirty="0"/>
              <a:t>가능</a:t>
            </a:r>
            <a:r>
              <a:rPr lang="en-US" altLang="ko-KR" dirty="0"/>
              <a:t>) </a:t>
            </a:r>
          </a:p>
          <a:p>
            <a:pPr lvl="1"/>
            <a:r>
              <a:rPr lang="ko-KR" altLang="en-US" dirty="0"/>
              <a:t>박스 테두리에 그림자 효과를 추가한 간단한 박스 영역 생성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134" y="3010056"/>
            <a:ext cx="7375732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5023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AAF0212-6F10-46FE-AC2B-ED4795ECE0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dirty="0">
                <a:ea typeface="+mn-lt"/>
                <a:cs typeface="+mn-lt"/>
              </a:rPr>
              <a:t>HTML, CSS, 자바스크립트의 기초 개념을 익힌다. </a:t>
            </a:r>
            <a:endParaRPr lang="ko-KR" altLang="en-US" dirty="0">
              <a:ea typeface="맑은 고딕" panose="020B0503020000020004" pitchFamily="34" charset="-127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HTML, CSS, 자바스크립트의 상호작용 원리를 익힌다. </a:t>
            </a:r>
            <a:endParaRPr lang="ko-KR" altLang="en-US" dirty="0">
              <a:ea typeface="+mn-lt"/>
              <a:cs typeface="+mn-lt"/>
            </a:endParaRPr>
          </a:p>
          <a:p>
            <a:r>
              <a:rPr lang="ko-KR" dirty="0">
                <a:ea typeface="+mn-lt"/>
                <a:cs typeface="+mn-lt"/>
              </a:rPr>
              <a:t>실습을 통해 웹 페이지를 직접 구성하면서 실전 감각을 익힌다.</a:t>
            </a:r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17882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03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ko-KR" sz="4000" b="1" dirty="0">
                <a:latin typeface="Malgun Gothic"/>
                <a:ea typeface="Malgun Gothic"/>
              </a:rPr>
              <a:t>자바스크립트 기초</a:t>
            </a:r>
          </a:p>
        </p:txBody>
      </p:sp>
    </p:spTree>
    <p:extLst>
      <p:ext uri="{BB962C8B-B14F-4D97-AF65-F5344CB8AC3E}">
        <p14:creationId xmlns:p14="http://schemas.microsoft.com/office/powerpoint/2010/main" val="577624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</a:t>
            </a:r>
            <a:r>
              <a:rPr lang="en-US" altLang="ko-KR" dirty="0"/>
              <a:t>(</a:t>
            </a:r>
            <a:r>
              <a:rPr lang="en-US" altLang="ko-KR" dirty="0" err="1"/>
              <a:t>Javascript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정적인 </a:t>
            </a:r>
            <a:r>
              <a:rPr lang="en-US" altLang="ko-KR" dirty="0"/>
              <a:t>HTML </a:t>
            </a:r>
            <a:r>
              <a:rPr lang="ko-KR" altLang="en-US" dirty="0" err="1"/>
              <a:t>콘텐츠에서</a:t>
            </a:r>
            <a:r>
              <a:rPr lang="ko-KR" altLang="en-US" dirty="0"/>
              <a:t> 사용자와 상호작용하며 동적으로 변경하는 부분을 담당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(Object) </a:t>
            </a:r>
            <a:r>
              <a:rPr lang="ko-KR" altLang="en-US" dirty="0"/>
              <a:t>기반의 스크립트 언어로 기본적으로는 웹 브라우저에서 해석되는 인터프리터 언어임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Node.js</a:t>
            </a:r>
            <a:r>
              <a:rPr lang="ko-KR" altLang="en-US" dirty="0"/>
              <a:t>와 같은 프레임워크를 사용하면 서버 프로그래밍에도 사용할 수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자바스크립트의 특징</a:t>
            </a:r>
            <a:endParaRPr lang="en-US" altLang="ko-KR" dirty="0"/>
          </a:p>
          <a:p>
            <a:pPr lvl="1"/>
            <a:r>
              <a:rPr lang="ko-KR" altLang="en-US" dirty="0"/>
              <a:t>동적이며 타입을 명시할 필요가 없는 인터프리터 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프로그래밍과 함수형 프로그래밍을 모두 표현할 수 있음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의 내용</a:t>
            </a:r>
            <a:r>
              <a:rPr lang="en-US" altLang="ko-KR" dirty="0"/>
              <a:t>, </a:t>
            </a:r>
            <a:r>
              <a:rPr lang="ko-KR" altLang="en-US" dirty="0"/>
              <a:t>속성</a:t>
            </a:r>
            <a:r>
              <a:rPr lang="en-US" altLang="ko-KR" dirty="0"/>
              <a:t>, </a:t>
            </a:r>
            <a:r>
              <a:rPr lang="ko-KR" altLang="en-US" dirty="0"/>
              <a:t>스타일을 변경할 수 있음</a:t>
            </a:r>
            <a:endParaRPr lang="en-US" altLang="ko-KR" dirty="0"/>
          </a:p>
          <a:p>
            <a:pPr lvl="1"/>
            <a:r>
              <a:rPr lang="ko-KR" altLang="en-US" dirty="0"/>
              <a:t>이벤트를 처리하고 사용자와의 상호작용을 가능하게 함</a:t>
            </a:r>
            <a:endParaRPr lang="en-US" altLang="ko-KR" dirty="0"/>
          </a:p>
          <a:p>
            <a:pPr lvl="1"/>
            <a:r>
              <a:rPr lang="ko-KR" altLang="en-US" dirty="0"/>
              <a:t>서버와 실시간 통신 기능을 제공</a:t>
            </a:r>
          </a:p>
        </p:txBody>
      </p:sp>
    </p:spTree>
    <p:extLst>
      <p:ext uri="{BB962C8B-B14F-4D97-AF65-F5344CB8AC3E}">
        <p14:creationId xmlns:p14="http://schemas.microsoft.com/office/powerpoint/2010/main" val="1160817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자바스크립트의 현황</a:t>
            </a:r>
            <a:endParaRPr lang="en-US" altLang="ko-KR" dirty="0"/>
          </a:p>
          <a:p>
            <a:pPr lvl="1"/>
            <a:r>
              <a:rPr lang="ko-KR" altLang="en-US" dirty="0" err="1"/>
              <a:t>뷰</a:t>
            </a:r>
            <a:r>
              <a:rPr lang="en-US" altLang="ko-KR" dirty="0"/>
              <a:t>(</a:t>
            </a:r>
            <a:r>
              <a:rPr lang="en-US" altLang="ko-KR" dirty="0" err="1"/>
              <a:t>Vue</a:t>
            </a:r>
            <a:r>
              <a:rPr lang="en-US" altLang="ko-KR" dirty="0"/>
              <a:t>), </a:t>
            </a:r>
            <a:r>
              <a:rPr lang="ko-KR" altLang="en-US" dirty="0" err="1"/>
              <a:t>앵귤러</a:t>
            </a:r>
            <a:r>
              <a:rPr lang="en-US" altLang="ko-KR" dirty="0"/>
              <a:t>(Angular), </a:t>
            </a:r>
            <a:r>
              <a:rPr lang="ko-KR" altLang="en-US" dirty="0" err="1"/>
              <a:t>리액트</a:t>
            </a:r>
            <a:r>
              <a:rPr lang="en-US" altLang="ko-KR" dirty="0"/>
              <a:t>(React)</a:t>
            </a:r>
            <a:r>
              <a:rPr lang="ko-KR" altLang="en-US" dirty="0"/>
              <a:t>와 같은 </a:t>
            </a:r>
            <a:r>
              <a:rPr lang="ko-KR" altLang="en-US" dirty="0" err="1"/>
              <a:t>프런트엔드</a:t>
            </a:r>
            <a:r>
              <a:rPr lang="ko-KR" altLang="en-US" dirty="0"/>
              <a:t> 프레임워크에서부터 </a:t>
            </a:r>
            <a:r>
              <a:rPr lang="en-US" altLang="ko-KR" dirty="0"/>
              <a:t>Node.js</a:t>
            </a:r>
            <a:r>
              <a:rPr lang="ko-KR" altLang="en-US" dirty="0"/>
              <a:t>를 기반으로 하는 서버 프로그래밍 영역까지 자바스크립트가 널리 사용됨</a:t>
            </a:r>
            <a:endParaRPr lang="en-US" altLang="ko-KR" dirty="0"/>
          </a:p>
          <a:p>
            <a:pPr lvl="1"/>
            <a:r>
              <a:rPr lang="ko-KR" altLang="en-US" dirty="0"/>
              <a:t>자바스크립트는 </a:t>
            </a:r>
            <a:r>
              <a:rPr lang="ko-KR" altLang="en-US" dirty="0" err="1"/>
              <a:t>네이버</a:t>
            </a:r>
            <a:r>
              <a:rPr lang="en-US" altLang="ko-KR" dirty="0"/>
              <a:t>, </a:t>
            </a:r>
            <a:r>
              <a:rPr lang="ko-KR" altLang="en-US" dirty="0" err="1"/>
              <a:t>구글과</a:t>
            </a:r>
            <a:r>
              <a:rPr lang="ko-KR" altLang="en-US" dirty="0"/>
              <a:t> 같은 웹 서비스에서부터 데스크톱 응용 프로그램까지 사용되지 않는 곳이 없음</a:t>
            </a:r>
            <a:endParaRPr lang="en-US" altLang="ko-K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576" y="2708920"/>
            <a:ext cx="5046848" cy="3544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543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자바스크립트가 사용되는 기능</a:t>
            </a:r>
            <a:endParaRPr lang="en-US" altLang="ko-KR" dirty="0"/>
          </a:p>
          <a:p>
            <a:pPr lvl="1"/>
            <a:r>
              <a:rPr lang="ko-KR" altLang="en-US" dirty="0"/>
              <a:t>최신 뉴스 제목</a:t>
            </a:r>
            <a:r>
              <a:rPr lang="en-US" altLang="ko-KR" dirty="0"/>
              <a:t>, </a:t>
            </a:r>
            <a:r>
              <a:rPr lang="ko-KR" altLang="en-US" dirty="0"/>
              <a:t>뉴스</a:t>
            </a:r>
            <a:r>
              <a:rPr lang="en-US" altLang="ko-KR" dirty="0"/>
              <a:t>, </a:t>
            </a:r>
            <a:r>
              <a:rPr lang="ko-KR" altLang="en-US" dirty="0"/>
              <a:t>환율 등이 자동으로 스크롤되는 화면</a:t>
            </a:r>
            <a:endParaRPr lang="en-US" altLang="ko-KR" dirty="0"/>
          </a:p>
          <a:p>
            <a:pPr lvl="1"/>
            <a:r>
              <a:rPr lang="ko-KR" altLang="en-US" dirty="0"/>
              <a:t>쇼핑</a:t>
            </a:r>
            <a:r>
              <a:rPr lang="en-US" altLang="ko-KR" dirty="0"/>
              <a:t>, </a:t>
            </a:r>
            <a:r>
              <a:rPr lang="ko-KR" altLang="en-US" dirty="0"/>
              <a:t>뉴스 스탠드 등에서 현재 화면은 유지하면서 해당 </a:t>
            </a:r>
            <a:r>
              <a:rPr lang="ko-KR" altLang="en-US" dirty="0" err="1"/>
              <a:t>콘텐츠의</a:t>
            </a:r>
            <a:r>
              <a:rPr lang="ko-KR" altLang="en-US" dirty="0"/>
              <a:t> 페이지 섹션의 페이지만 좌우로 변경되는 화면</a:t>
            </a:r>
            <a:endParaRPr lang="en-US" altLang="ko-KR" dirty="0"/>
          </a:p>
          <a:p>
            <a:pPr lvl="1"/>
            <a:r>
              <a:rPr lang="ko-KR" altLang="en-US" dirty="0"/>
              <a:t>웹 페이지에 날씨 정보 출력</a:t>
            </a:r>
            <a:r>
              <a:rPr lang="en-US" altLang="ko-KR" dirty="0"/>
              <a:t>(</a:t>
            </a:r>
            <a:r>
              <a:rPr lang="ko-KR" altLang="en-US" dirty="0"/>
              <a:t>날씨 정보 사이트에 실시간 데이터 요청 후 출력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홈쇼핑 등에서 웹 브라우저를 통한 고객 상담 채팅</a:t>
            </a:r>
            <a:endParaRPr lang="en-US" altLang="ko-KR" dirty="0"/>
          </a:p>
          <a:p>
            <a:pPr lvl="1"/>
            <a:r>
              <a:rPr lang="ko-KR" altLang="en-US" dirty="0"/>
              <a:t>클릭하면 숨겨진 메뉴가 나오거나 탭 형태의 화면 구성</a:t>
            </a:r>
            <a:endParaRPr lang="en-US" altLang="ko-KR" dirty="0"/>
          </a:p>
          <a:p>
            <a:pPr lvl="1"/>
            <a:r>
              <a:rPr lang="ko-KR" altLang="en-US" dirty="0"/>
              <a:t>선택에 따라 일부 화면이 바뀌거나 움직이는 형태</a:t>
            </a:r>
          </a:p>
        </p:txBody>
      </p:sp>
    </p:spTree>
    <p:extLst>
      <p:ext uri="{BB962C8B-B14F-4D97-AF65-F5344CB8AC3E}">
        <p14:creationId xmlns:p14="http://schemas.microsoft.com/office/powerpoint/2010/main" val="19249364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기본 문법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자바스크립트가 지원하는 프로그램 구성요소</a:t>
            </a:r>
            <a:endParaRPr lang="en-US" altLang="ko-KR" dirty="0"/>
          </a:p>
          <a:p>
            <a:pPr lvl="1"/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함수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en-US" altLang="ko-KR" dirty="0"/>
              <a:t>,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 lvl="1"/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 err="1"/>
              <a:t>맵</a:t>
            </a:r>
            <a:r>
              <a:rPr lang="en-US" altLang="ko-KR" dirty="0"/>
              <a:t>(Map) </a:t>
            </a:r>
            <a:r>
              <a:rPr lang="ko-KR" altLang="en-US" dirty="0"/>
              <a:t>등의 자료 구조</a:t>
            </a:r>
            <a:endParaRPr lang="en-US" altLang="ko-KR" dirty="0"/>
          </a:p>
          <a:p>
            <a:pPr lvl="1"/>
            <a:r>
              <a:rPr lang="ko-KR" altLang="en-US" dirty="0" err="1"/>
              <a:t>비동기</a:t>
            </a:r>
            <a:r>
              <a:rPr lang="ko-KR" altLang="en-US" dirty="0"/>
              <a:t> 처리 지원</a:t>
            </a:r>
            <a:endParaRPr lang="en-US" altLang="ko-KR" dirty="0"/>
          </a:p>
          <a:p>
            <a:pPr lvl="1"/>
            <a:r>
              <a:rPr lang="en-US" altLang="ko-KR" dirty="0"/>
              <a:t>HTTP </a:t>
            </a:r>
            <a:r>
              <a:rPr lang="ko-KR" altLang="en-US" dirty="0"/>
              <a:t>요청 및 응답 처리</a:t>
            </a:r>
            <a:endParaRPr lang="en-US" altLang="ko-KR" dirty="0"/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 접근할 수 있는 내장 객체와 함수 </a:t>
            </a:r>
            <a:endParaRPr lang="en-US" altLang="ko-KR" dirty="0"/>
          </a:p>
          <a:p>
            <a:pPr lvl="2"/>
            <a:r>
              <a:rPr lang="ko-KR" altLang="en-US" dirty="0"/>
              <a:t>이를 통해 </a:t>
            </a:r>
            <a:r>
              <a:rPr lang="en-US" altLang="ko-KR" dirty="0"/>
              <a:t>DOM(Document Object Model)</a:t>
            </a:r>
            <a:r>
              <a:rPr lang="ko-KR" altLang="en-US" dirty="0"/>
              <a:t>을 다룰 수 있음</a:t>
            </a:r>
            <a:endParaRPr lang="en-US" altLang="ko-KR" dirty="0"/>
          </a:p>
          <a:p>
            <a:pPr lvl="1"/>
            <a:r>
              <a:rPr lang="ko-KR" altLang="en-US" dirty="0"/>
              <a:t>객체를 정의하는 </a:t>
            </a:r>
            <a:r>
              <a:rPr lang="en-US" altLang="ko-KR" dirty="0"/>
              <a:t>JSON(JavaScript Object Notation) </a:t>
            </a:r>
            <a:r>
              <a:rPr lang="ko-KR" altLang="en-US" dirty="0"/>
              <a:t>구문</a:t>
            </a:r>
          </a:p>
        </p:txBody>
      </p:sp>
    </p:spTree>
    <p:extLst>
      <p:ext uri="{BB962C8B-B14F-4D97-AF65-F5344CB8AC3E}">
        <p14:creationId xmlns:p14="http://schemas.microsoft.com/office/powerpoint/2010/main" val="3042489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자바스크립트의 기본 문법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23528" y="764704"/>
            <a:ext cx="8712968" cy="5361459"/>
          </a:xfrm>
        </p:spPr>
        <p:txBody>
          <a:bodyPr/>
          <a:lstStyle/>
          <a:p>
            <a:r>
              <a:rPr lang="ko-KR" altLang="en-US" dirty="0"/>
              <a:t>자바스크립트의 문법적 특징</a:t>
            </a:r>
            <a:endParaRPr lang="en-US" altLang="ko-KR" dirty="0"/>
          </a:p>
          <a:p>
            <a:pPr lvl="1"/>
            <a:r>
              <a:rPr lang="ko-KR" altLang="en-US" dirty="0"/>
              <a:t>변수 타입을 따로 지정하지 않으며</a:t>
            </a:r>
            <a:r>
              <a:rPr lang="en-US" altLang="ko-KR" dirty="0"/>
              <a:t>, </a:t>
            </a:r>
            <a:r>
              <a:rPr lang="ko-KR" altLang="en-US" dirty="0"/>
              <a:t>선언은 </a:t>
            </a:r>
            <a:r>
              <a:rPr lang="en-US" altLang="ko-KR" dirty="0" err="1"/>
              <a:t>var</a:t>
            </a:r>
            <a:r>
              <a:rPr lang="en-US" altLang="ko-KR" dirty="0"/>
              <a:t>, let, </a:t>
            </a:r>
            <a:r>
              <a:rPr lang="en-US" altLang="ko-KR" dirty="0" err="1"/>
              <a:t>const</a:t>
            </a:r>
            <a:r>
              <a:rPr lang="ko-KR" altLang="en-US" dirty="0"/>
              <a:t>를 사용함</a:t>
            </a:r>
            <a:endParaRPr lang="en-US" altLang="ko-KR" dirty="0"/>
          </a:p>
          <a:p>
            <a:pPr lvl="1"/>
            <a:r>
              <a:rPr lang="ko-KR" altLang="en-US" dirty="0"/>
              <a:t>범위 지정 없이 변수를 선언하면 전역변수가 되고 위치에 상관없이 </a:t>
            </a:r>
            <a:r>
              <a:rPr lang="ko-KR" altLang="en-US" dirty="0" err="1"/>
              <a:t>호이스팅</a:t>
            </a:r>
            <a:r>
              <a:rPr lang="en-US" altLang="ko-KR" dirty="0"/>
              <a:t>(</a:t>
            </a:r>
            <a:r>
              <a:rPr lang="ko-KR" altLang="en-US" dirty="0"/>
              <a:t>끌어올림</a:t>
            </a:r>
            <a:r>
              <a:rPr lang="en-US" altLang="ko-KR" dirty="0"/>
              <a:t>)</a:t>
            </a:r>
            <a:r>
              <a:rPr lang="ko-KR" altLang="en-US" dirty="0"/>
              <a:t>되므로 주의해야 함</a:t>
            </a:r>
            <a:endParaRPr lang="en-US" altLang="ko-KR" dirty="0"/>
          </a:p>
          <a:p>
            <a:pPr lvl="1"/>
            <a:r>
              <a:rPr lang="ko-KR" altLang="en-US" dirty="0"/>
              <a:t>문자열을 표현할 때는 큰따옴표</a:t>
            </a:r>
            <a:r>
              <a:rPr lang="en-US" altLang="ko-KR" dirty="0"/>
              <a:t>(“”)</a:t>
            </a:r>
            <a:r>
              <a:rPr lang="ko-KR" altLang="en-US" dirty="0"/>
              <a:t>와 작은따옴표</a:t>
            </a:r>
            <a:r>
              <a:rPr lang="en-US" altLang="ko-KR" dirty="0"/>
              <a:t>(‘ ’ )</a:t>
            </a:r>
            <a:r>
              <a:rPr lang="ko-KR" altLang="en-US" dirty="0"/>
              <a:t>를 모두 사용할 수 있음</a:t>
            </a:r>
            <a:endParaRPr lang="en-US" altLang="ko-KR" dirty="0"/>
          </a:p>
          <a:p>
            <a:pPr lvl="1"/>
            <a:r>
              <a:rPr lang="ko-KR" altLang="en-US" dirty="0"/>
              <a:t>함수형 언어를 지원하며 함수는 변수</a:t>
            </a:r>
            <a:r>
              <a:rPr lang="en-US" altLang="ko-KR" dirty="0"/>
              <a:t>, </a:t>
            </a:r>
            <a:r>
              <a:rPr lang="ko-KR" altLang="en-US" dirty="0"/>
              <a:t>함수 인자</a:t>
            </a:r>
            <a:r>
              <a:rPr lang="en-US" altLang="ko-KR" dirty="0"/>
              <a:t>, </a:t>
            </a:r>
            <a:r>
              <a:rPr lang="ko-KR" altLang="en-US" dirty="0"/>
              <a:t>객체 멤버 등에 사용될 수 있음</a:t>
            </a:r>
            <a:endParaRPr lang="en-US" altLang="ko-KR" dirty="0"/>
          </a:p>
          <a:p>
            <a:pPr lvl="1"/>
            <a:r>
              <a:rPr lang="en-US" altLang="ko-KR" dirty="0"/>
              <a:t>&lt;script&gt; </a:t>
            </a:r>
            <a:r>
              <a:rPr lang="ko-KR" altLang="en-US" dirty="0"/>
              <a:t>태그는 </a:t>
            </a:r>
            <a:r>
              <a:rPr lang="en-US" altLang="ko-KR" dirty="0"/>
              <a:t>HTML</a:t>
            </a:r>
            <a:r>
              <a:rPr lang="ko-KR" altLang="en-US" dirty="0"/>
              <a:t>의 </a:t>
            </a:r>
            <a:r>
              <a:rPr lang="en-US" altLang="ko-KR" dirty="0"/>
              <a:t>&lt;head&gt;</a:t>
            </a:r>
            <a:r>
              <a:rPr lang="ko-KR" altLang="en-US" dirty="0"/>
              <a:t>와 </a:t>
            </a:r>
            <a:r>
              <a:rPr lang="en-US" altLang="ko-KR" dirty="0"/>
              <a:t>&lt;body&gt; </a:t>
            </a:r>
            <a:r>
              <a:rPr lang="ko-KR" altLang="en-US" dirty="0"/>
              <a:t>영역 모두에서 사용 가능함</a:t>
            </a:r>
            <a:endParaRPr lang="en-US" altLang="ko-KR" dirty="0"/>
          </a:p>
          <a:p>
            <a:pPr lvl="2"/>
            <a:r>
              <a:rPr lang="ko-KR" altLang="en-US" dirty="0"/>
              <a:t>하지만 </a:t>
            </a:r>
            <a:r>
              <a:rPr lang="en-US" altLang="ko-KR" dirty="0"/>
              <a:t>DOM </a:t>
            </a:r>
            <a:r>
              <a:rPr lang="ko-KR" altLang="en-US" dirty="0"/>
              <a:t>접근을 위해서는 </a:t>
            </a:r>
            <a:r>
              <a:rPr lang="en-US" altLang="ko-KR" dirty="0"/>
              <a:t>HTML </a:t>
            </a:r>
            <a:r>
              <a:rPr lang="ko-KR" altLang="en-US" dirty="0"/>
              <a:t>문서가 모두 로딩된 다음에 접근 가능</a:t>
            </a:r>
            <a:endParaRPr lang="en-US" altLang="ko-KR" dirty="0"/>
          </a:p>
          <a:p>
            <a:pPr lvl="1"/>
            <a:r>
              <a:rPr lang="en-US" altLang="ko-KR" dirty="0"/>
              <a:t>JSON </a:t>
            </a:r>
            <a:r>
              <a:rPr lang="ko-KR" altLang="en-US" dirty="0"/>
              <a:t>구조를 광범위하게 사용함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878" y="4529313"/>
            <a:ext cx="6744245" cy="149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092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발생과 처리</a:t>
            </a:r>
            <a:r>
              <a:rPr lang="en-US" altLang="ko-KR" dirty="0"/>
              <a:t>	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문서에서 발생하는 특정 상황으로 이벤트 발생은 보통 자바스크립트 코드와 연계됨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버튼 클릭</a:t>
            </a:r>
            <a:r>
              <a:rPr lang="en-US" altLang="ko-KR" dirty="0"/>
              <a:t>, </a:t>
            </a:r>
            <a:r>
              <a:rPr lang="ko-KR" altLang="en-US" dirty="0"/>
              <a:t>마우스 이동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입력</a:t>
            </a:r>
            <a:r>
              <a:rPr lang="en-US" altLang="ko-KR" dirty="0"/>
              <a:t>,</a:t>
            </a:r>
            <a:r>
              <a:rPr lang="ko-KR" altLang="en-US" dirty="0"/>
              <a:t> 문서 로드</a:t>
            </a:r>
            <a:r>
              <a:rPr lang="en-US" altLang="ko-KR" dirty="0"/>
              <a:t>, </a:t>
            </a:r>
            <a:r>
              <a:rPr lang="ko-KR" altLang="en-US" dirty="0"/>
              <a:t>창 크기 변경 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자바스크립트에서 이벤트를 처리하는 방법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HTML </a:t>
            </a:r>
            <a:r>
              <a:rPr lang="ko-KR" altLang="en-US" dirty="0"/>
              <a:t>태그에 이벤트 처리 속성을 이용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ko-KR" altLang="en-US" dirty="0"/>
              <a:t>문서 객체 모델</a:t>
            </a:r>
            <a:r>
              <a:rPr lang="en-US" altLang="ko-KR" dirty="0"/>
              <a:t>DOM </a:t>
            </a:r>
            <a:r>
              <a:rPr lang="ko-KR" altLang="en-US" dirty="0"/>
              <a:t>요소에 속성을 추가</a:t>
            </a:r>
            <a:endParaRPr lang="en-US" altLang="ko-KR" dirty="0"/>
          </a:p>
          <a:p>
            <a:pPr marL="698500" lvl="1" indent="-342900">
              <a:buFont typeface="+mj-ea"/>
              <a:buAutoNum type="circleNumDbPlain"/>
            </a:pPr>
            <a:r>
              <a:rPr lang="en-US" altLang="ko-KR" dirty="0"/>
              <a:t>DOM </a:t>
            </a:r>
            <a:r>
              <a:rPr lang="ko-KR" altLang="en-US" dirty="0"/>
              <a:t>요소에 </a:t>
            </a:r>
            <a:r>
              <a:rPr lang="en-US" altLang="ko-KR" dirty="0" err="1"/>
              <a:t>addEventListener</a:t>
            </a:r>
            <a:r>
              <a:rPr lang="en-US" altLang="ko-KR" dirty="0"/>
              <a:t>( )</a:t>
            </a:r>
            <a:r>
              <a:rPr lang="ko-KR" altLang="en-US" dirty="0"/>
              <a:t>로 </a:t>
            </a:r>
            <a:r>
              <a:rPr lang="ko-KR" altLang="en-US" dirty="0" err="1"/>
              <a:t>콜백</a:t>
            </a:r>
            <a:r>
              <a:rPr lang="ko-KR" altLang="en-US" dirty="0"/>
              <a:t> 함수를 등록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09" y="4221088"/>
            <a:ext cx="7432983" cy="142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2465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 객체 모델</a:t>
            </a:r>
            <a:r>
              <a:rPr lang="en-US" altLang="ko-KR" dirty="0"/>
              <a:t>(DOM)</a:t>
            </a:r>
          </a:p>
          <a:p>
            <a:pPr lvl="1"/>
            <a:r>
              <a:rPr lang="ko-KR" altLang="en-US" dirty="0"/>
              <a:t>자바스크립트에서는 </a:t>
            </a:r>
            <a:r>
              <a:rPr lang="en-US" altLang="ko-KR" dirty="0"/>
              <a:t>DOM</a:t>
            </a:r>
            <a:r>
              <a:rPr lang="ko-KR" altLang="en-US" dirty="0"/>
              <a:t>을 통해 </a:t>
            </a:r>
            <a:r>
              <a:rPr lang="en-US" altLang="ko-KR" dirty="0"/>
              <a:t>HTML </a:t>
            </a:r>
            <a:r>
              <a:rPr lang="ko-KR" altLang="en-US" dirty="0"/>
              <a:t>요소에 접근할 수 있음 </a:t>
            </a:r>
            <a:endParaRPr lang="en-US" altLang="ko-KR" dirty="0"/>
          </a:p>
          <a:p>
            <a:pPr lvl="1"/>
            <a:r>
              <a:rPr lang="en-US" altLang="ko-KR" dirty="0"/>
              <a:t>DOM</a:t>
            </a:r>
            <a:r>
              <a:rPr lang="ko-KR" altLang="en-US" dirty="0"/>
              <a:t>은 텍스트로 된 </a:t>
            </a:r>
            <a:r>
              <a:rPr lang="en-US" altLang="ko-KR" dirty="0"/>
              <a:t>HTML </a:t>
            </a:r>
            <a:r>
              <a:rPr lang="ko-KR" altLang="en-US" dirty="0"/>
              <a:t>문서를 프로그램적으로 처리할 수 있도록 문서 구조 전체를 객체화한 것을 의미함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26" y="2636912"/>
            <a:ext cx="6063749" cy="2957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00443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의 체계</a:t>
            </a:r>
            <a:endParaRPr lang="en-US" altLang="ko-KR" dirty="0"/>
          </a:p>
          <a:p>
            <a:pPr lvl="1"/>
            <a:r>
              <a:rPr lang="ko-KR" altLang="en-US" dirty="0"/>
              <a:t>태그 </a:t>
            </a:r>
            <a:r>
              <a:rPr lang="en-US" altLang="ko-KR" dirty="0"/>
              <a:t>:</a:t>
            </a:r>
            <a:r>
              <a:rPr lang="ko-KR" altLang="en-US" dirty="0"/>
              <a:t> 요소 </a:t>
            </a:r>
            <a:r>
              <a:rPr lang="ko-KR" altLang="en-US" dirty="0" err="1"/>
              <a:t>노드</a:t>
            </a:r>
            <a:r>
              <a:rPr lang="en-US" altLang="ko-KR" dirty="0"/>
              <a:t>(Element node)</a:t>
            </a:r>
            <a:r>
              <a:rPr lang="ko-KR" altLang="en-US" dirty="0"/>
              <a:t>로 정의됨 </a:t>
            </a:r>
            <a:endParaRPr lang="en-US" altLang="ko-KR" dirty="0"/>
          </a:p>
          <a:p>
            <a:pPr lvl="1"/>
            <a:r>
              <a:rPr lang="ko-KR" altLang="en-US" dirty="0"/>
              <a:t>태그의 속성 </a:t>
            </a:r>
            <a:r>
              <a:rPr lang="en-US" altLang="ko-KR" dirty="0"/>
              <a:t>:</a:t>
            </a:r>
            <a:r>
              <a:rPr lang="ko-KR" altLang="en-US" dirty="0"/>
              <a:t> 속성 </a:t>
            </a:r>
            <a:r>
              <a:rPr lang="ko-KR" altLang="en-US" dirty="0" err="1"/>
              <a:t>노드</a:t>
            </a:r>
            <a:r>
              <a:rPr lang="en-US" altLang="ko-KR" dirty="0"/>
              <a:t>(Attribute node)</a:t>
            </a:r>
            <a:r>
              <a:rPr lang="ko-KR" altLang="en-US" dirty="0"/>
              <a:t>가 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태그 보디의 텍스트는 다시 텍스트 </a:t>
            </a:r>
            <a:r>
              <a:rPr lang="ko-KR" altLang="en-US" dirty="0" err="1"/>
              <a:t>노드</a:t>
            </a:r>
            <a:r>
              <a:rPr lang="en-US" altLang="ko-KR" dirty="0"/>
              <a:t>(Text node)</a:t>
            </a:r>
            <a:r>
              <a:rPr lang="ko-KR" altLang="en-US" dirty="0"/>
              <a:t>가 될 수 있음 </a:t>
            </a:r>
            <a:endParaRPr lang="en-US" altLang="ko-KR" dirty="0"/>
          </a:p>
          <a:p>
            <a:pPr lvl="1"/>
            <a:r>
              <a:rPr lang="ko-KR" altLang="en-US" dirty="0"/>
              <a:t>경우에 따라서는 </a:t>
            </a:r>
            <a:r>
              <a:rPr lang="en-US" altLang="ko-KR" dirty="0" err="1"/>
              <a:t>innerHTML</a:t>
            </a:r>
            <a:r>
              <a:rPr lang="en-US" altLang="ko-KR" dirty="0"/>
              <a:t> </a:t>
            </a:r>
            <a:r>
              <a:rPr lang="ko-KR" altLang="en-US" dirty="0"/>
              <a:t>속성으로 표현하는 것도 가능함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이러한 </a:t>
            </a:r>
            <a:r>
              <a:rPr lang="en-US" altLang="ko-KR" dirty="0"/>
              <a:t>DOM </a:t>
            </a:r>
            <a:r>
              <a:rPr lang="ko-KR" altLang="en-US" dirty="0"/>
              <a:t>체계에 따라 모든 </a:t>
            </a:r>
            <a:r>
              <a:rPr lang="en-US" altLang="ko-KR" dirty="0"/>
              <a:t>HTML</a:t>
            </a:r>
            <a:r>
              <a:rPr lang="ko-KR" altLang="en-US" dirty="0"/>
              <a:t>은 브라우저에 의해 로딩될 때 각각의 요소가 하나하나 </a:t>
            </a:r>
            <a:r>
              <a:rPr lang="en-US" altLang="ko-KR" dirty="0"/>
              <a:t>‘</a:t>
            </a:r>
            <a:r>
              <a:rPr lang="ko-KR" altLang="en-US" dirty="0"/>
              <a:t>부모</a:t>
            </a:r>
            <a:r>
              <a:rPr lang="en-US" altLang="ko-KR" dirty="0"/>
              <a:t>-</a:t>
            </a:r>
            <a:r>
              <a:rPr lang="ko-KR" altLang="en-US" dirty="0"/>
              <a:t>자식</a:t>
            </a:r>
            <a:r>
              <a:rPr lang="en-US" altLang="ko-KR" dirty="0"/>
              <a:t>’</a:t>
            </a:r>
            <a:r>
              <a:rPr lang="ko-KR" altLang="en-US" dirty="0"/>
              <a:t> 관계를 가지며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3-7]</a:t>
            </a:r>
            <a:r>
              <a:rPr lang="ko-KR" altLang="en-US" dirty="0"/>
              <a:t>과 같이 객체 트리 구조로 재구성됨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6403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 처리와 </a:t>
            </a:r>
            <a:r>
              <a:rPr lang="en-US" altLang="ko-KR" dirty="0"/>
              <a:t>DOM</a:t>
            </a:r>
            <a:r>
              <a:rPr lang="ko-KR" altLang="en-US" dirty="0"/>
              <a:t>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자바스크립트에서 </a:t>
            </a:r>
            <a:r>
              <a:rPr lang="en-US" altLang="ko-KR" dirty="0"/>
              <a:t>DOM</a:t>
            </a:r>
            <a:r>
              <a:rPr lang="ko-KR" altLang="en-US" dirty="0"/>
              <a:t>에 접근하는 방법</a:t>
            </a:r>
            <a:endParaRPr lang="en-US" altLang="ko-KR" dirty="0"/>
          </a:p>
          <a:p>
            <a:pPr lvl="1"/>
            <a:r>
              <a:rPr lang="ko-KR" altLang="en-US" dirty="0"/>
              <a:t>특정 태그</a:t>
            </a:r>
            <a:r>
              <a:rPr lang="en-US" altLang="ko-KR" dirty="0"/>
              <a:t>, </a:t>
            </a:r>
            <a:r>
              <a:rPr lang="ko-KR" altLang="en-US" dirty="0"/>
              <a:t>아이디를 비롯해 </a:t>
            </a:r>
            <a:r>
              <a:rPr lang="en-US" altLang="ko-KR" dirty="0"/>
              <a:t>CSS </a:t>
            </a:r>
            <a:r>
              <a:rPr lang="ko-KR" altLang="en-US" dirty="0" err="1"/>
              <a:t>셀렉터를</a:t>
            </a:r>
            <a:r>
              <a:rPr lang="ko-KR" altLang="en-US" dirty="0"/>
              <a:t> 통한 요소 선택이 가능함</a:t>
            </a:r>
            <a:endParaRPr lang="en-US" altLang="ko-KR" dirty="0"/>
          </a:p>
          <a:p>
            <a:pPr lvl="1"/>
            <a:r>
              <a:rPr lang="en-US" altLang="ko-KR" b="1" dirty="0" err="1"/>
              <a:t>querySelector</a:t>
            </a:r>
            <a:r>
              <a:rPr lang="en-US" altLang="ko-KR" b="1" dirty="0"/>
              <a:t>( ) </a:t>
            </a:r>
            <a:r>
              <a:rPr lang="en-US" altLang="ko-KR" dirty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첫 번째 </a:t>
            </a:r>
            <a:r>
              <a:rPr lang="ko-KR" altLang="en-US" dirty="0" err="1"/>
              <a:t>노드만</a:t>
            </a:r>
            <a:r>
              <a:rPr lang="ko-KR" altLang="en-US" dirty="0"/>
              <a:t> 가지고 옴</a:t>
            </a:r>
            <a:endParaRPr lang="en-US" altLang="ko-KR" dirty="0"/>
          </a:p>
          <a:p>
            <a:pPr lvl="1"/>
            <a:r>
              <a:rPr lang="en-US" altLang="ko-KR" b="1" dirty="0" err="1"/>
              <a:t>querySelectorAll</a:t>
            </a:r>
            <a:r>
              <a:rPr lang="en-US" altLang="ko-KR" b="1" dirty="0"/>
              <a:t>( ) </a:t>
            </a:r>
            <a:r>
              <a:rPr lang="en-US" altLang="ko-KR" dirty="0"/>
              <a:t>: </a:t>
            </a:r>
            <a:r>
              <a:rPr lang="ko-KR" altLang="en-US" dirty="0" err="1"/>
              <a:t>선택자와</a:t>
            </a:r>
            <a:r>
              <a:rPr lang="ko-KR" altLang="en-US" dirty="0"/>
              <a:t> 일치하는 모든 </a:t>
            </a:r>
            <a:r>
              <a:rPr lang="ko-KR" altLang="en-US" dirty="0" err="1"/>
              <a:t>노드를</a:t>
            </a:r>
            <a:r>
              <a:rPr lang="ko-KR" altLang="en-US" dirty="0"/>
              <a:t> 가지고 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sz="1000" dirty="0"/>
          </a:p>
          <a:p>
            <a:pPr lvl="1"/>
            <a:r>
              <a:rPr lang="en-US" altLang="ko-KR" b="1" dirty="0" err="1"/>
              <a:t>getAttribute</a:t>
            </a:r>
            <a:r>
              <a:rPr lang="en-US" altLang="ko-KR" b="1" dirty="0"/>
              <a:t>( ), </a:t>
            </a:r>
            <a:r>
              <a:rPr lang="en-US" altLang="ko-KR" b="1" dirty="0" err="1"/>
              <a:t>setAttribute</a:t>
            </a:r>
            <a:r>
              <a:rPr lang="en-US" altLang="ko-KR" b="1" dirty="0"/>
              <a:t>( )</a:t>
            </a:r>
            <a:r>
              <a:rPr lang="ko-KR" altLang="en-US" b="1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가저온</a:t>
            </a:r>
            <a:r>
              <a:rPr lang="ko-KR" altLang="en-US" dirty="0"/>
              <a:t> 요소의 속성에 접근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82" y="2348880"/>
            <a:ext cx="6731236" cy="1708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721" y="4797152"/>
            <a:ext cx="6722559" cy="74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877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01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HTML </a:t>
            </a:r>
            <a:r>
              <a:rPr lang="en-US" altLang="ko-KR" sz="4000" b="1" dirty="0" err="1">
                <a:latin typeface="Malgun Gothic"/>
                <a:ea typeface="Malgun Gothic"/>
              </a:rPr>
              <a:t>기초</a:t>
            </a:r>
            <a:endParaRPr lang="ko-KR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41407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을 활용한 동적 디자인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스타일 속성 변경</a:t>
            </a:r>
            <a:endParaRPr lang="en-US" altLang="ko-KR" dirty="0"/>
          </a:p>
          <a:p>
            <a:pPr lvl="1"/>
            <a:r>
              <a:rPr lang="ko-KR" altLang="en-US" dirty="0"/>
              <a:t>특정 태그 요소의 스타일 속성을 직접 변경하는 방식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스타일 객체 변경</a:t>
            </a:r>
            <a:r>
              <a:rPr lang="en-US" altLang="ko-KR" dirty="0"/>
              <a:t>	</a:t>
            </a:r>
            <a:endParaRPr lang="ko-KR" altLang="en-US" dirty="0"/>
          </a:p>
          <a:p>
            <a:pPr lvl="1"/>
            <a:r>
              <a:rPr lang="ko-KR" altLang="en-US" dirty="0"/>
              <a:t>스타일 속성 변경과 동일한 방식이지만 코드 구현에서 차이가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태그의 속성을 문자열 형태로 지정하는 것이 아닌 객체 참조 방식으로 스타일 속성을 지정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클래스 변경</a:t>
            </a:r>
          </a:p>
          <a:p>
            <a:pPr lvl="1"/>
            <a:r>
              <a:rPr lang="ko-KR" altLang="en-US" dirty="0"/>
              <a:t>태그 </a:t>
            </a:r>
            <a:r>
              <a:rPr lang="ko-KR" altLang="en-US" dirty="0" err="1"/>
              <a:t>노드의</a:t>
            </a:r>
            <a:r>
              <a:rPr lang="ko-KR" altLang="en-US" dirty="0"/>
              <a:t> 스타일 속성이 아니라 클래스 변경을 통해 디자인을 변경하는 형식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4784"/>
            <a:ext cx="7432983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93" y="3789040"/>
            <a:ext cx="7394815" cy="591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48" y="5301208"/>
            <a:ext cx="7380504" cy="56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83777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</a:rPr>
              <a:t>Section 04</a:t>
            </a: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 </a:t>
            </a:r>
            <a:r>
              <a:rPr lang="en-US" altLang="ko-KR" sz="4000" b="1" dirty="0">
                <a:latin typeface="Malgun Gothic"/>
                <a:ea typeface="Malgun Gothic"/>
              </a:rPr>
              <a:t>3-1]</a:t>
            </a:r>
            <a:r>
              <a:rPr lang="ko-KR" sz="4000" b="1" dirty="0">
                <a:latin typeface="Malgun Gothic"/>
                <a:ea typeface="Malgun Gothic"/>
              </a:rPr>
              <a:t> 회원가입 폼 </a:t>
            </a:r>
            <a:r>
              <a:rPr lang="ko-KR" altLang="en-US" sz="4000" b="1" dirty="0">
                <a:latin typeface="Malgun Gothic"/>
                <a:ea typeface="Malgun Gothic"/>
              </a:rPr>
              <a:t>만들기</a:t>
            </a:r>
            <a:endParaRPr lang="ko-KR" sz="4000" b="1" dirty="0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0728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프로젝트의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/>
              <a:t>이번 실습의 흐름</a:t>
            </a:r>
            <a:endParaRPr lang="en-US" altLang="ko-KR" b="1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HTML </a:t>
            </a:r>
            <a:r>
              <a:rPr lang="ko-KR" altLang="en-US" b="1" dirty="0"/>
              <a:t>기본 문서 구조를 작성한다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CSS</a:t>
            </a:r>
            <a:r>
              <a:rPr lang="ko-KR" altLang="en-US" b="1" dirty="0"/>
              <a:t>를 통한 디자인을 정의한다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자바스크립트를 통하여 </a:t>
            </a:r>
            <a:r>
              <a:rPr lang="en-US" altLang="ko-KR" b="1" dirty="0"/>
              <a:t>DOM</a:t>
            </a:r>
            <a:r>
              <a:rPr lang="ko-KR" altLang="en-US" b="1" dirty="0"/>
              <a:t>에 접근하고 디자인을 변경한다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40112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기본 문서 구조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err="1"/>
              <a:t>이클립스를</a:t>
            </a:r>
            <a:r>
              <a:rPr lang="ko-KR" altLang="en-US" dirty="0"/>
              <a:t> 실행한다</a:t>
            </a:r>
            <a:r>
              <a:rPr lang="en-US" altLang="ko-KR" dirty="0"/>
              <a:t>. </a:t>
            </a:r>
            <a:r>
              <a:rPr lang="ko-KR" altLang="en-US" dirty="0"/>
              <a:t>화면 왼쪽의 프로젝트 탐색기를 보면 </a:t>
            </a:r>
            <a:r>
              <a:rPr lang="en-US" altLang="ko-KR" dirty="0"/>
              <a:t>2</a:t>
            </a:r>
            <a:r>
              <a:rPr lang="ko-KR" altLang="en-US" dirty="0"/>
              <a:t>장에서 생성한 ‘</a:t>
            </a:r>
            <a:r>
              <a:rPr lang="en-US" altLang="ko-KR" dirty="0" err="1"/>
              <a:t>jwbook</a:t>
            </a:r>
            <a:r>
              <a:rPr lang="en-US" altLang="ko-KR" dirty="0"/>
              <a:t>’ </a:t>
            </a:r>
            <a:r>
              <a:rPr lang="ko-KR" altLang="en-US" dirty="0"/>
              <a:t>하단의 </a:t>
            </a:r>
            <a:r>
              <a:rPr lang="en-US" altLang="ko-KR" dirty="0"/>
              <a:t>[</a:t>
            </a:r>
            <a:r>
              <a:rPr lang="en-US" altLang="ko-KR" dirty="0" err="1"/>
              <a:t>src</a:t>
            </a:r>
            <a:r>
              <a:rPr lang="en-US" altLang="ko-KR" dirty="0"/>
              <a:t>] → [main] → [</a:t>
            </a:r>
            <a:r>
              <a:rPr lang="en-US" altLang="ko-KR" dirty="0" err="1"/>
              <a:t>webapp</a:t>
            </a:r>
            <a:r>
              <a:rPr lang="en-US" altLang="ko-KR" dirty="0"/>
              <a:t>] </a:t>
            </a:r>
            <a:r>
              <a:rPr lang="ko-KR" altLang="en-US" dirty="0"/>
              <a:t>폴더에서 마우스 오른쪽 버튼을 클릭하고 </a:t>
            </a:r>
            <a:r>
              <a:rPr lang="en-US" altLang="ko-KR" dirty="0"/>
              <a:t>[ch03] </a:t>
            </a:r>
            <a:r>
              <a:rPr lang="ko-KR" altLang="en-US" dirty="0"/>
              <a:t>폴더를 새로 생성하기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148" y="2132856"/>
            <a:ext cx="5677705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62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기본 문서 구조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en-US" altLang="ko-KR" dirty="0"/>
              <a:t>[ch03] </a:t>
            </a:r>
            <a:r>
              <a:rPr lang="ko-KR" altLang="en-US" dirty="0"/>
              <a:t>폴더에 ‘</a:t>
            </a:r>
            <a:r>
              <a:rPr lang="en-US" altLang="ko-KR" dirty="0"/>
              <a:t>regform.html</a:t>
            </a:r>
            <a:r>
              <a:rPr lang="ko-KR" altLang="en-US" dirty="0"/>
              <a:t>’ 파일을 생성하기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7" y="1568010"/>
            <a:ext cx="5667967" cy="394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723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기본 문서 구조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+mj-lt"/>
              <a:buAutoNum type="arabicParenR" startAt="3"/>
            </a:pPr>
            <a:r>
              <a:rPr lang="ko-KR" altLang="en-US" dirty="0"/>
              <a:t>기본 생성된 템플릿의 </a:t>
            </a:r>
            <a:r>
              <a:rPr lang="en-US" altLang="ko-KR" dirty="0"/>
              <a:t>8</a:t>
            </a:r>
            <a:r>
              <a:rPr lang="ko-KR" altLang="en-US" dirty="0"/>
              <a:t>행에 </a:t>
            </a:r>
            <a:r>
              <a:rPr lang="en-US" altLang="ko-KR" dirty="0"/>
              <a:t>&lt;h2&gt; </a:t>
            </a:r>
            <a:r>
              <a:rPr lang="ko-KR" altLang="en-US" dirty="0"/>
              <a:t>태그와 </a:t>
            </a:r>
            <a:r>
              <a:rPr lang="en-US" altLang="ko-KR" dirty="0"/>
              <a:t>&lt;form&gt; </a:t>
            </a:r>
            <a:r>
              <a:rPr lang="ko-KR" altLang="en-US" dirty="0"/>
              <a:t>태그를 이용해 간단한 입력 양식을 만들기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959460" y="1628800"/>
            <a:ext cx="5228020" cy="4486107"/>
            <a:chOff x="1959460" y="1857675"/>
            <a:chExt cx="5228020" cy="4486107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8338" y="5085184"/>
              <a:ext cx="5177943" cy="12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12"/>
            <a:stretch/>
          </p:blipFill>
          <p:spPr bwMode="auto">
            <a:xfrm>
              <a:off x="1959460" y="1857675"/>
              <a:ext cx="5228020" cy="32650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4500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기본 문서 구조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4"/>
            </a:pPr>
            <a:r>
              <a:rPr lang="en-US" altLang="ko-KR" dirty="0"/>
              <a:t>HTML </a:t>
            </a:r>
            <a:r>
              <a:rPr lang="ko-KR" altLang="en-US" dirty="0"/>
              <a:t>파일의 경우 테스트를 위해 </a:t>
            </a:r>
            <a:r>
              <a:rPr lang="ko-KR" altLang="en-US" dirty="0" err="1"/>
              <a:t>톰캣</a:t>
            </a:r>
            <a:r>
              <a:rPr lang="ko-KR" altLang="en-US" dirty="0"/>
              <a:t> 서버와 불필요하게 연동하지 않아도 됨</a:t>
            </a:r>
            <a:r>
              <a:rPr lang="en-US" altLang="ko-KR" dirty="0"/>
              <a:t>. </a:t>
            </a:r>
            <a:r>
              <a:rPr lang="ko-KR" altLang="en-US" dirty="0"/>
              <a:t>‘</a:t>
            </a:r>
            <a:r>
              <a:rPr lang="en-US" altLang="ko-KR" dirty="0"/>
              <a:t>regform.html’ </a:t>
            </a:r>
            <a:r>
              <a:rPr lang="ko-KR" altLang="en-US" dirty="0"/>
              <a:t>파일에서 마우스 오른쪽 버튼을 클릭하고 </a:t>
            </a:r>
            <a:r>
              <a:rPr lang="en-US" altLang="ko-KR" dirty="0"/>
              <a:t>[Open With] → [Web Browser]</a:t>
            </a:r>
            <a:r>
              <a:rPr lang="ko-KR" altLang="en-US" dirty="0"/>
              <a:t>를 선택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320" y="1926857"/>
            <a:ext cx="3519361" cy="22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12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</a:t>
            </a:r>
            <a:r>
              <a:rPr lang="ko-KR" altLang="en-US" dirty="0"/>
              <a:t>를 통한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5"/>
            </a:pPr>
            <a:r>
              <a:rPr lang="en-US" altLang="ko-KR" dirty="0"/>
              <a:t>CSS</a:t>
            </a:r>
            <a:r>
              <a:rPr lang="ko-KR" altLang="en-US" dirty="0"/>
              <a:t>를 이용해 디자인을 정의하기 위해</a:t>
            </a:r>
            <a:r>
              <a:rPr lang="en-US" altLang="ko-KR" dirty="0"/>
              <a:t> &lt;head&gt; </a:t>
            </a:r>
            <a:r>
              <a:rPr lang="ko-KR" altLang="en-US" dirty="0"/>
              <a:t>내부에 다음과 같이 스타일을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196752"/>
            <a:ext cx="5197974" cy="5531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7415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dirty="0"/>
              <a:t>가입 버튼을 클릭하면 자바스크립트 함수를 호출해 </a:t>
            </a:r>
            <a:r>
              <a:rPr lang="ko-KR" altLang="en-US" dirty="0" err="1"/>
              <a:t>입력값을</a:t>
            </a:r>
            <a:r>
              <a:rPr lang="ko-KR" altLang="en-US" dirty="0"/>
              <a:t> 받아와 현재 입력 양식 화면을 지우고 새로운 박스에 내용을 출력하도록 함</a:t>
            </a: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/>
              <a:t>이번 실습에서는 자바스크립트 활용을 동일 페이지에서 구현함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+mj-lt"/>
              <a:buAutoNum type="arabicParenR" startAt="6"/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3-2]</a:t>
            </a:r>
            <a:r>
              <a:rPr lang="ko-KR" altLang="en-US" dirty="0"/>
              <a:t>의 입력 양식 뒷부분인 </a:t>
            </a:r>
            <a:r>
              <a:rPr lang="en-US" altLang="ko-KR" dirty="0"/>
              <a:t>20</a:t>
            </a:r>
            <a:r>
              <a:rPr lang="ko-KR" altLang="en-US" dirty="0"/>
              <a:t>행에 다음 코드를 작성하기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404" y="2420888"/>
            <a:ext cx="6253193" cy="157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5631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결과 출력 화면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7"/>
            </a:pPr>
            <a:r>
              <a:rPr lang="ko-KR" altLang="en-US" dirty="0"/>
              <a:t>자바스크립트를 추가해 화면에 입력 양식 아래에 박스가 보이지 않도록 설정하기</a:t>
            </a:r>
            <a:r>
              <a:rPr lang="en-US" altLang="ko-KR" dirty="0"/>
              <a:t>. &lt;head&gt; </a:t>
            </a:r>
            <a:r>
              <a:rPr lang="ko-KR" altLang="en-US" dirty="0"/>
              <a:t>부분에 작성할 경우 </a:t>
            </a:r>
            <a:r>
              <a:rPr lang="en-US" altLang="ko-KR" dirty="0"/>
              <a:t>HTML </a:t>
            </a:r>
            <a:r>
              <a:rPr lang="ko-KR" altLang="en-US" dirty="0"/>
              <a:t>파일이 모두 로딩되지 않은 상태라 속성 지정이 불가능하므로 결과 화면 코드 이후에 스크립트가 와야 함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&lt;/body&gt; </a:t>
            </a:r>
            <a:r>
              <a:rPr lang="ko-KR" altLang="en-US" dirty="0"/>
              <a:t>안쪽으로만 작성하면 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14" y="2276872"/>
            <a:ext cx="6905173" cy="986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58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HTML(</a:t>
            </a:r>
            <a:r>
              <a:rPr lang="en-US" altLang="ko-KR" dirty="0" err="1"/>
              <a:t>HyperText</a:t>
            </a:r>
            <a:r>
              <a:rPr lang="en-US" altLang="ko-KR" dirty="0"/>
              <a:t> Markup Language)</a:t>
            </a:r>
          </a:p>
          <a:p>
            <a:pPr lvl="1"/>
            <a:r>
              <a:rPr lang="ko-KR" altLang="en-US" dirty="0"/>
              <a:t>모든 웹 </a:t>
            </a:r>
            <a:r>
              <a:rPr lang="ko-KR" altLang="en-US" dirty="0" err="1"/>
              <a:t>콘텐츠는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로 이루어져 있음</a:t>
            </a:r>
            <a:endParaRPr lang="en-US" altLang="ko-KR" dirty="0"/>
          </a:p>
          <a:p>
            <a:pPr lvl="1"/>
            <a:r>
              <a:rPr lang="ko-KR" altLang="en-US" dirty="0"/>
              <a:t>웹 브라우저는 서버로부터 전달받은 </a:t>
            </a:r>
            <a:r>
              <a:rPr lang="en-US" altLang="ko-KR" dirty="0"/>
              <a:t>HTML </a:t>
            </a:r>
            <a:r>
              <a:rPr lang="ko-KR" altLang="en-US" dirty="0"/>
              <a:t>문서의 구조를 해석해 화면을 구성함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클라이언트인 웹 브라우저가 서버로부터 수신하는 데이터의 구조는 </a:t>
            </a:r>
            <a:r>
              <a:rPr lang="en-US" altLang="ko-KR" dirty="0"/>
              <a:t>HTML</a:t>
            </a:r>
            <a:r>
              <a:rPr lang="ko-KR" altLang="en-US" dirty="0"/>
              <a:t>임</a:t>
            </a:r>
            <a:endParaRPr lang="en-US" altLang="ko-KR" dirty="0"/>
          </a:p>
          <a:p>
            <a:endParaRPr lang="en-US" altLang="ko-KR" sz="1000" dirty="0"/>
          </a:p>
          <a:p>
            <a:r>
              <a:rPr lang="ko-KR" altLang="en-US" dirty="0"/>
              <a:t>하이퍼텍스트</a:t>
            </a:r>
            <a:r>
              <a:rPr lang="en-US" altLang="ko-KR" dirty="0"/>
              <a:t>(</a:t>
            </a:r>
            <a:r>
              <a:rPr lang="en-US" altLang="ko-KR" dirty="0" err="1"/>
              <a:t>HyperText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다른 정보와 연결된 텍스트를 의미하며 사용자가 관련 문서를 링크를 통해 이동하며 정보를 얻을 수 있음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초기 월드 </a:t>
            </a:r>
            <a:r>
              <a:rPr lang="ko-KR" altLang="en-US" dirty="0" err="1"/>
              <a:t>와이드</a:t>
            </a:r>
            <a:r>
              <a:rPr lang="ko-KR" altLang="en-US" dirty="0"/>
              <a:t> 웹은 바로 이러한 </a:t>
            </a:r>
            <a:br>
              <a:rPr lang="en-US" altLang="ko-KR" dirty="0"/>
            </a:br>
            <a:r>
              <a:rPr lang="en-US" altLang="ko-KR" dirty="0"/>
              <a:t>  </a:t>
            </a:r>
            <a:r>
              <a:rPr lang="ko-KR" altLang="en-US" dirty="0"/>
              <a:t>정보의 연결에 중점을 두고 설계됨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28852"/>
            <a:ext cx="3528392" cy="30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버튼을 클릭했을 때 호출될 </a:t>
            </a:r>
            <a:r>
              <a:rPr lang="en-US" altLang="ko-KR" dirty="0" err="1"/>
              <a:t>signUp</a:t>
            </a:r>
            <a:r>
              <a:rPr lang="en-US" altLang="ko-KR" dirty="0"/>
              <a:t>( ) </a:t>
            </a:r>
            <a:r>
              <a:rPr lang="ko-KR" altLang="en-US" dirty="0"/>
              <a:t>함수 구현하기</a:t>
            </a:r>
            <a:r>
              <a:rPr lang="en-US" altLang="ko-KR" dirty="0"/>
              <a:t> </a:t>
            </a:r>
            <a:r>
              <a:rPr lang="ko-KR" altLang="en-US" dirty="0"/>
              <a:t>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3-3]</a:t>
            </a:r>
            <a:r>
              <a:rPr lang="ko-KR" altLang="en-US" dirty="0"/>
              <a:t>의 </a:t>
            </a:r>
            <a:r>
              <a:rPr lang="en-US" altLang="ko-KR" dirty="0"/>
              <a:t>22</a:t>
            </a:r>
            <a:r>
              <a:rPr lang="ko-KR" altLang="en-US" dirty="0"/>
              <a:t>행에 다음 코드를 추가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226" y="1772816"/>
            <a:ext cx="6289548" cy="246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8019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54105" y="620688"/>
            <a:ext cx="5198215" cy="6145078"/>
            <a:chOff x="2619317" y="620688"/>
            <a:chExt cx="5198215" cy="6145078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9317" y="620688"/>
              <a:ext cx="5197974" cy="18261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6251" y="2412421"/>
              <a:ext cx="5181281" cy="43533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5150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9"/>
            </a:pPr>
            <a:r>
              <a:rPr lang="ko-KR" altLang="en-US" dirty="0"/>
              <a:t>최종 코드 구현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267744" y="1177986"/>
            <a:ext cx="5184576" cy="4411254"/>
            <a:chOff x="3563888" y="476672"/>
            <a:chExt cx="5184576" cy="4411254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476672"/>
              <a:ext cx="5171266" cy="28777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83" y="3318852"/>
              <a:ext cx="5181281" cy="15690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067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우선 가입 버튼을 누르면 ‘정말로 가입하시겠습니까</a:t>
            </a:r>
            <a:r>
              <a:rPr lang="en-US" altLang="ko-KR" dirty="0"/>
              <a:t>?’ </a:t>
            </a:r>
            <a:r>
              <a:rPr lang="ko-KR" altLang="en-US" dirty="0"/>
              <a:t>메시지가 ‘</a:t>
            </a:r>
            <a:r>
              <a:rPr lang="en-US" altLang="ko-KR" dirty="0"/>
              <a:t>alert’ </a:t>
            </a:r>
            <a:r>
              <a:rPr lang="ko-KR" altLang="en-US" dirty="0"/>
              <a:t>창을 통해 출력되고</a:t>
            </a:r>
            <a:r>
              <a:rPr lang="en-US" altLang="ko-KR" dirty="0"/>
              <a:t>, &lt;</a:t>
            </a:r>
            <a:r>
              <a:rPr lang="ko-KR" altLang="en-US" dirty="0"/>
              <a:t>확인</a:t>
            </a:r>
            <a:r>
              <a:rPr lang="en-US" altLang="ko-KR" dirty="0"/>
              <a:t>&gt; </a:t>
            </a:r>
            <a:r>
              <a:rPr lang="ko-KR" altLang="en-US" dirty="0"/>
              <a:t>버튼을 클릭하면 양식이 사라지고 결과 박스가 보임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3-1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156" y="1853121"/>
            <a:ext cx="3925688" cy="41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4720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07EB60-8BB9-46B9-AE24-A9B92F1BBF3C}"/>
              </a:ext>
            </a:extLst>
          </p:cNvPr>
          <p:cNvSpPr txBox="1"/>
          <p:nvPr/>
        </p:nvSpPr>
        <p:spPr>
          <a:xfrm>
            <a:off x="170954" y="2456892"/>
            <a:ext cx="8802093" cy="194421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altLang="ko-KR" sz="4000" b="1" dirty="0">
                <a:latin typeface="+mj-lt"/>
                <a:ea typeface="굴림"/>
              </a:rPr>
              <a:t>Section 05</a:t>
            </a:r>
            <a:endParaRPr lang="en-US" altLang="ko-KR" sz="4000" b="1" dirty="0">
              <a:latin typeface="+mj-lt"/>
            </a:endParaRPr>
          </a:p>
          <a:p>
            <a:pPr algn="ctr"/>
            <a:r>
              <a:rPr lang="en-US" altLang="ko-KR" sz="4000" b="1" dirty="0">
                <a:latin typeface="Malgun Gothic"/>
                <a:ea typeface="Malgun Gothic"/>
              </a:rPr>
              <a:t>[</a:t>
            </a:r>
            <a:r>
              <a:rPr lang="ko-KR" sz="4000" b="1" dirty="0">
                <a:latin typeface="Malgun Gothic"/>
                <a:ea typeface="Malgun Gothic"/>
              </a:rPr>
              <a:t>실습</a:t>
            </a:r>
            <a:r>
              <a:rPr lang="ko-KR" altLang="en-US" sz="4000" b="1" dirty="0">
                <a:latin typeface="Malgun Gothic"/>
                <a:ea typeface="Malgun Gothic"/>
              </a:rPr>
              <a:t> </a:t>
            </a:r>
            <a:r>
              <a:rPr lang="en-US" altLang="ko-KR" sz="4000" b="1" dirty="0">
                <a:latin typeface="Malgun Gothic"/>
                <a:ea typeface="Malgun Gothic"/>
              </a:rPr>
              <a:t>3-2]</a:t>
            </a:r>
            <a:r>
              <a:rPr lang="ko-KR" sz="4000" b="1" dirty="0">
                <a:latin typeface="Malgun Gothic"/>
                <a:ea typeface="Malgun Gothic"/>
              </a:rPr>
              <a:t> </a:t>
            </a:r>
            <a:r>
              <a:rPr lang="en-US" altLang="ko-KR" sz="4000" b="1" dirty="0" err="1">
                <a:latin typeface="Malgun Gothic"/>
                <a:ea typeface="Malgun Gothic"/>
              </a:rPr>
              <a:t>ToDo</a:t>
            </a:r>
            <a:r>
              <a:rPr lang="en-US" altLang="ko-KR" sz="4000" b="1" dirty="0">
                <a:latin typeface="Malgun Gothic"/>
                <a:ea typeface="Malgun Gothic"/>
              </a:rPr>
              <a:t> </a:t>
            </a:r>
            <a:r>
              <a:rPr lang="ko-KR" altLang="en-US" sz="4000" b="1" dirty="0">
                <a:latin typeface="Malgun Gothic"/>
                <a:ea typeface="Malgun Gothic"/>
              </a:rPr>
              <a:t>리스트 </a:t>
            </a:r>
            <a:r>
              <a:rPr lang="en-US" altLang="ko-KR" sz="4000" b="1" dirty="0">
                <a:latin typeface="Malgun Gothic"/>
                <a:ea typeface="Malgun Gothic"/>
              </a:rPr>
              <a:t>앱 </a:t>
            </a:r>
            <a:r>
              <a:rPr lang="en-US" altLang="ko-KR" sz="4000" b="1" dirty="0" err="1">
                <a:latin typeface="Malgun Gothic"/>
                <a:ea typeface="Malgun Gothic"/>
              </a:rPr>
              <a:t>만들기</a:t>
            </a:r>
            <a:endParaRPr lang="ko-KR" altLang="en-US" sz="4000" b="1" dirty="0" err="1">
              <a:latin typeface="Malgun Gothic"/>
              <a:ea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80629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프로젝트의 개요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b="1" dirty="0"/>
              <a:t>이번 실습의 흐름</a:t>
            </a:r>
            <a:endParaRPr lang="en-US" altLang="ko-KR" b="1" dirty="0"/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부트스트랩을 이용하여 디자인을 적용한다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ko-KR" altLang="en-US" b="1" dirty="0"/>
              <a:t>자바스크립트로 이벤트를 연동한다</a:t>
            </a:r>
            <a:r>
              <a:rPr lang="en-US" altLang="ko-KR" b="1" dirty="0"/>
              <a:t>.</a:t>
            </a:r>
          </a:p>
          <a:p>
            <a:pPr>
              <a:lnSpc>
                <a:spcPct val="150000"/>
              </a:lnSpc>
              <a:buFont typeface="+mj-ea"/>
              <a:buAutoNum type="circleNumDbPlain"/>
            </a:pPr>
            <a:r>
              <a:rPr lang="en-US" altLang="ko-KR" b="1" dirty="0"/>
              <a:t>DOM</a:t>
            </a:r>
            <a:r>
              <a:rPr lang="ko-KR" altLang="en-US" b="1" dirty="0"/>
              <a:t>을 </a:t>
            </a:r>
            <a:r>
              <a:rPr lang="ko-KR" altLang="en-US" b="1" dirty="0" err="1"/>
              <a:t>핸들링한다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8421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기본 문서 구조 작성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실습 </a:t>
            </a:r>
            <a:r>
              <a:rPr lang="en-US" altLang="ko-KR" dirty="0"/>
              <a:t>3-1]</a:t>
            </a:r>
            <a:r>
              <a:rPr lang="ko-KR" altLang="en-US" dirty="0"/>
              <a:t>에서 생성한 폴더 </a:t>
            </a:r>
            <a:r>
              <a:rPr lang="en-US" altLang="ko-KR" dirty="0"/>
              <a:t>[ch03]</a:t>
            </a:r>
            <a:r>
              <a:rPr lang="ko-KR" altLang="en-US" dirty="0"/>
              <a:t>에 ‘</a:t>
            </a:r>
            <a:r>
              <a:rPr lang="en-US" altLang="ko-KR" dirty="0"/>
              <a:t>todoapp.html’</a:t>
            </a:r>
            <a:r>
              <a:rPr lang="ko-KR" altLang="en-US" dirty="0"/>
              <a:t>을 생성하고 기본적인 화면을 구성하기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화면은 할 일을 </a:t>
            </a:r>
            <a:r>
              <a:rPr lang="ko-KR" altLang="en-US" dirty="0" err="1"/>
              <a:t>입력받기</a:t>
            </a:r>
            <a:r>
              <a:rPr lang="ko-KR" altLang="en-US" dirty="0"/>
              <a:t> 위한 입력 양식과 버튼으로 구성됨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이번 실습에서는 각각의 요소를 자바스크립트로 모두 처리할 것이기 때문에 코드를 간소화하기 위해 </a:t>
            </a:r>
            <a:r>
              <a:rPr lang="en-US" altLang="ko-KR" dirty="0"/>
              <a:t>&lt;form&gt; </a:t>
            </a:r>
            <a:r>
              <a:rPr lang="ko-KR" altLang="en-US" dirty="0"/>
              <a:t>태그를 사용하지 않음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681185" y="2563629"/>
            <a:ext cx="5781631" cy="4004050"/>
            <a:chOff x="2167602" y="2563629"/>
            <a:chExt cx="5781631" cy="4004050"/>
          </a:xfrm>
        </p:grpSpPr>
        <p:grpSp>
          <p:nvGrpSpPr>
            <p:cNvPr id="7" name="그룹 6"/>
            <p:cNvGrpSpPr/>
            <p:nvPr/>
          </p:nvGrpSpPr>
          <p:grpSpPr>
            <a:xfrm>
              <a:off x="2167602" y="2563629"/>
              <a:ext cx="5197974" cy="3961715"/>
              <a:chOff x="2167602" y="1826788"/>
              <a:chExt cx="5197974" cy="3961715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602" y="1826788"/>
                <a:ext cx="5197974" cy="23502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4590" y="4166014"/>
                <a:ext cx="5177943" cy="1622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5388870"/>
              <a:ext cx="2945185" cy="117880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785221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부트스트랩을 이용한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2"/>
            </a:pPr>
            <a:r>
              <a:rPr lang="ko-KR" altLang="en-US" dirty="0"/>
              <a:t>부트스트랩 적용을 위해 부트스트랩 홈페이지</a:t>
            </a:r>
            <a:r>
              <a:rPr lang="en-US" altLang="ko-KR" dirty="0"/>
              <a:t>(https://getbootstrap.com/docs/5.0/getting-started/introduction)</a:t>
            </a:r>
            <a:r>
              <a:rPr lang="ko-KR" altLang="en-US" dirty="0"/>
              <a:t>에서 </a:t>
            </a:r>
            <a:r>
              <a:rPr lang="en-US" altLang="ko-KR" dirty="0"/>
              <a:t>CSS </a:t>
            </a:r>
            <a:r>
              <a:rPr lang="ko-KR" altLang="en-US" dirty="0"/>
              <a:t>스타일 시트 링크를 복사해 </a:t>
            </a:r>
            <a:r>
              <a:rPr lang="en-US" altLang="ko-KR" dirty="0"/>
              <a:t>&lt;head&gt; </a:t>
            </a:r>
            <a:r>
              <a:rPr lang="ko-KR" altLang="en-US" dirty="0"/>
              <a:t>부분에 추가하기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이번 실습에서는 </a:t>
            </a:r>
            <a:r>
              <a:rPr lang="en-US" altLang="ko-KR" dirty="0"/>
              <a:t>5.0 </a:t>
            </a:r>
            <a:r>
              <a:rPr lang="ko-KR" altLang="en-US" dirty="0"/>
              <a:t>버전을 사용하며 링크 코드는 직접 입력하지 않고 최신 버전의 코드를 복사해 넣어야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131" y="2343854"/>
            <a:ext cx="5803738" cy="382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400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부트스트랩을 이용한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메인 박스 디자인</a:t>
            </a:r>
            <a:endParaRPr lang="en-US" altLang="ko-KR" b="1" dirty="0"/>
          </a:p>
          <a:p>
            <a:pPr>
              <a:buFont typeface="+mj-lt"/>
              <a:buAutoNum type="arabicParenR" startAt="3"/>
            </a:pPr>
            <a:r>
              <a:rPr lang="ko-KR" altLang="en-US" dirty="0"/>
              <a:t>전체 화면 구성요소를 하나의 박스로 묶어 브라우저 안에서 별도 실행된 화면과 같은 느낌을 주기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행 </a:t>
            </a:r>
            <a:r>
              <a:rPr lang="en-US" altLang="ko-KR" dirty="0"/>
              <a:t>&lt;div&gt; </a:t>
            </a:r>
            <a:r>
              <a:rPr lang="ko-KR" altLang="en-US" dirty="0"/>
              <a:t>부분에 부트스트랩 클래스를 정의</a:t>
            </a:r>
            <a:endParaRPr lang="en-US" altLang="ko-KR" dirty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AutoNum type="arabicParenR" startAt="3"/>
            </a:pPr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b="1" dirty="0"/>
              <a:t>입력 양식 디자인</a:t>
            </a:r>
            <a:endParaRPr lang="en-US" altLang="ko-KR" b="1" dirty="0"/>
          </a:p>
          <a:p>
            <a:pPr>
              <a:buFont typeface="+mj-lt"/>
              <a:buAutoNum type="arabicParenR" startAt="4"/>
            </a:pPr>
            <a:r>
              <a:rPr lang="ko-KR" altLang="en-US" dirty="0"/>
              <a:t>입력 양식과 버튼에도 부트스트랩 클래스를 지정하기 위해 </a:t>
            </a: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3-5]</a:t>
            </a:r>
            <a:r>
              <a:rPr lang="ko-KR" altLang="en-US" dirty="0"/>
              <a:t>의 </a:t>
            </a:r>
            <a:r>
              <a:rPr lang="en-US" altLang="ko-KR" dirty="0"/>
              <a:t>11~14</a:t>
            </a:r>
            <a:r>
              <a:rPr lang="ko-KR" altLang="en-US" dirty="0"/>
              <a:t>행을 다음과 같이 수정</a:t>
            </a:r>
            <a:endParaRPr lang="en-US" altLang="ko-KR" dirty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AutoNum type="arabicParenR" startAt="4"/>
            </a:pPr>
            <a:endParaRPr lang="en-US" altLang="ko-KR" dirty="0"/>
          </a:p>
          <a:p>
            <a:pPr>
              <a:buFont typeface="+mj-lt"/>
              <a:buAutoNum type="arabicParenR" startAt="4"/>
            </a:pPr>
            <a:r>
              <a:rPr lang="ko-KR" altLang="en-US" dirty="0"/>
              <a:t>화면에는 보이지 않지만 목록 출력을 위한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부분에도 다음과 같이 클래스를 지정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285" y="1767890"/>
            <a:ext cx="6277430" cy="484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3359784"/>
            <a:ext cx="6257232" cy="136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384" y="5229200"/>
            <a:ext cx="6257232" cy="492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1611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부트스트랩을 이용한 디자인 정의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6"/>
            </a:pPr>
            <a:r>
              <a:rPr lang="en-US" altLang="ko-KR" dirty="0"/>
              <a:t>HTML</a:t>
            </a:r>
            <a:r>
              <a:rPr lang="ko-KR" altLang="en-US" dirty="0"/>
              <a:t>과 </a:t>
            </a:r>
            <a:r>
              <a:rPr lang="en-US" altLang="ko-KR" dirty="0"/>
              <a:t>CSS</a:t>
            </a:r>
            <a:r>
              <a:rPr lang="ko-KR" altLang="en-US" dirty="0"/>
              <a:t>가 완성된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021" y="1234355"/>
            <a:ext cx="5187959" cy="5435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830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마크업</a:t>
            </a:r>
            <a:r>
              <a:rPr lang="ko-KR" altLang="en-US" dirty="0"/>
              <a:t> 언어</a:t>
            </a:r>
            <a:r>
              <a:rPr lang="en-US" altLang="ko-KR" dirty="0"/>
              <a:t>(Markup Language)</a:t>
            </a:r>
            <a:endParaRPr lang="ko-KR" altLang="en-US" dirty="0"/>
          </a:p>
          <a:p>
            <a:pPr lvl="1"/>
            <a:r>
              <a:rPr lang="ko-KR" altLang="en-US" dirty="0"/>
              <a:t>텍스트에 의미를 부여하기 위해 문서에 주석을 다는 표현 시스템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표현하고자 하는 정보가 있을 때 정보의 앞뒤에 태그</a:t>
            </a:r>
            <a:r>
              <a:rPr lang="en-US" altLang="ko-KR" dirty="0"/>
              <a:t>(Tag)</a:t>
            </a:r>
            <a:r>
              <a:rPr lang="ko-KR" altLang="en-US" dirty="0"/>
              <a:t> 표기를 달아 정보에 의미를 부여하는 형식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&lt;h1&gt;</a:t>
            </a:r>
            <a:r>
              <a:rPr lang="ko-KR" altLang="en-US" dirty="0"/>
              <a:t>안녕하세요</a:t>
            </a:r>
            <a:r>
              <a:rPr lang="en-US" altLang="ko-KR" dirty="0"/>
              <a:t>?&lt;/h1&gt;</a:t>
            </a:r>
          </a:p>
          <a:p>
            <a:pPr lvl="1"/>
            <a:r>
              <a:rPr lang="en-US" altLang="ko-KR" dirty="0"/>
              <a:t>XML(</a:t>
            </a:r>
            <a:r>
              <a:rPr lang="en-US" altLang="ko-KR" dirty="0" err="1"/>
              <a:t>eXtensible</a:t>
            </a:r>
            <a:r>
              <a:rPr lang="en-US" altLang="ko-KR" dirty="0"/>
              <a:t> Markup Language)</a:t>
            </a:r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보다 범용적으로 사용할 수 있는 </a:t>
            </a:r>
            <a:r>
              <a:rPr lang="ko-KR" altLang="en-US" dirty="0" err="1"/>
              <a:t>마크업</a:t>
            </a:r>
            <a:r>
              <a:rPr lang="ko-KR" altLang="en-US" dirty="0"/>
              <a:t> 언어</a:t>
            </a:r>
            <a:endParaRPr lang="en-US" altLang="ko-KR" dirty="0"/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사용할 수 있는 태그의 종류가 정해져 있음 </a:t>
            </a:r>
            <a:br>
              <a:rPr lang="en-US" altLang="ko-KR" dirty="0"/>
            </a:br>
            <a:r>
              <a:rPr lang="en-US" altLang="ko-KR" dirty="0"/>
              <a:t>XML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자신만의 규격을 정의할 수 있음</a:t>
            </a:r>
            <a:endParaRPr lang="en-US" altLang="ko-KR" dirty="0"/>
          </a:p>
        </p:txBody>
      </p:sp>
      <p:grpSp>
        <p:nvGrpSpPr>
          <p:cNvPr id="5" name="그룹 4"/>
          <p:cNvGrpSpPr/>
          <p:nvPr/>
        </p:nvGrpSpPr>
        <p:grpSpPr>
          <a:xfrm>
            <a:off x="1325574" y="4102319"/>
            <a:ext cx="2806758" cy="504941"/>
            <a:chOff x="1901638" y="3842059"/>
            <a:chExt cx="2806758" cy="504941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1638" y="3842059"/>
              <a:ext cx="2758998" cy="5049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5091" y="3853079"/>
              <a:ext cx="133305" cy="492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5004048" y="4103558"/>
            <a:ext cx="2431317" cy="909618"/>
            <a:chOff x="98544" y="5032277"/>
            <a:chExt cx="2431317" cy="909618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2320" y="5032277"/>
              <a:ext cx="157541" cy="9088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44" y="5041080"/>
              <a:ext cx="2334848" cy="90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cxnSp>
        <p:nvCxnSpPr>
          <p:cNvPr id="8" name="직선 화살표 연결선 7"/>
          <p:cNvCxnSpPr/>
          <p:nvPr/>
        </p:nvCxnSpPr>
        <p:spPr>
          <a:xfrm>
            <a:off x="4283968" y="4365104"/>
            <a:ext cx="504056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35696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단순한 텍스트 정보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92080" y="3861048"/>
            <a:ext cx="2160240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&lt;XML</a:t>
            </a:r>
            <a:r>
              <a: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로 표현된 정보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rPr>
              <a:t>&gt;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54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항목 추가 기능</a:t>
            </a:r>
            <a:endParaRPr lang="en-US" altLang="ko-KR" b="1" dirty="0"/>
          </a:p>
          <a:p>
            <a:pPr>
              <a:buFont typeface="Arial" pitchFamily="34" charset="0"/>
              <a:buChar char="•"/>
            </a:pPr>
            <a:endParaRPr lang="en-US" altLang="ko-KR" b="1" dirty="0"/>
          </a:p>
          <a:p>
            <a:pPr>
              <a:buFont typeface="+mj-lt"/>
              <a:buAutoNum type="arabicParenR" startAt="7"/>
            </a:pPr>
            <a:r>
              <a:rPr lang="ko-KR" altLang="en-US" dirty="0"/>
              <a:t>할 일 추가 버튼을 클릭했을 때 호출될 </a:t>
            </a:r>
            <a:r>
              <a:rPr lang="en-US" altLang="ko-KR" dirty="0" err="1"/>
              <a:t>addItem</a:t>
            </a:r>
            <a:r>
              <a:rPr lang="en-US" altLang="ko-KR" dirty="0"/>
              <a:t>( ) </a:t>
            </a:r>
            <a:r>
              <a:rPr lang="ko-KR" altLang="en-US" dirty="0"/>
              <a:t>함수를 구현하기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먼저 함수를</a:t>
            </a:r>
            <a:r>
              <a:rPr lang="en-US" altLang="ko-KR" dirty="0"/>
              <a:t>&lt;head&gt; </a:t>
            </a:r>
            <a:r>
              <a:rPr lang="ko-KR" altLang="en-US" dirty="0"/>
              <a:t>부분에 정의하고 </a:t>
            </a:r>
            <a:r>
              <a:rPr lang="en-US" altLang="ko-KR" dirty="0" err="1"/>
              <a:t>getElementById</a:t>
            </a:r>
            <a:r>
              <a:rPr lang="en-US" altLang="ko-KR" dirty="0"/>
              <a:t>( )</a:t>
            </a:r>
            <a:r>
              <a:rPr lang="ko-KR" altLang="en-US" dirty="0"/>
              <a:t>를 이용해 프로그램에서 필요한 </a:t>
            </a:r>
            <a:r>
              <a:rPr lang="en-US" altLang="ko-KR" dirty="0"/>
              <a:t>HTML </a:t>
            </a:r>
            <a:r>
              <a:rPr lang="ko-KR" altLang="en-US" dirty="0"/>
              <a:t>요소를 참조할 수 있도록 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132" y="2420378"/>
            <a:ext cx="5695736" cy="223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07144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8"/>
            </a:pPr>
            <a:r>
              <a:rPr lang="ko-KR" altLang="en-US" dirty="0"/>
              <a:t>새로운 할 일 아이템에 디자인을 부여하기 위해 부트스트랩 클래스를 추가하고 </a:t>
            </a:r>
            <a:r>
              <a:rPr lang="en-US" altLang="ko-KR" dirty="0"/>
              <a:t>&lt;li&gt; </a:t>
            </a:r>
            <a:r>
              <a:rPr lang="ko-KR" altLang="en-US" dirty="0"/>
              <a:t>요소의 보디 부분에 추가</a:t>
            </a: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AutoNum type="arabicParenR" startAt="8"/>
            </a:pPr>
            <a:endParaRPr lang="en-US" altLang="ko-KR" dirty="0"/>
          </a:p>
          <a:p>
            <a:pPr>
              <a:buFont typeface="+mj-lt"/>
              <a:buAutoNum type="arabicParenR" startAt="8"/>
            </a:pPr>
            <a:r>
              <a:rPr lang="en-US" altLang="ko-KR" dirty="0"/>
              <a:t>&lt;li&gt;</a:t>
            </a:r>
            <a:r>
              <a:rPr lang="ko-KR" altLang="en-US" dirty="0"/>
              <a:t>의 상위 요소인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&gt;, </a:t>
            </a:r>
            <a:r>
              <a:rPr lang="ko-KR" altLang="en-US" dirty="0"/>
              <a:t>즉 리스트에 새로운 </a:t>
            </a:r>
            <a:r>
              <a:rPr lang="en-US" altLang="ko-KR" dirty="0"/>
              <a:t>&lt;li&gt; </a:t>
            </a:r>
            <a:r>
              <a:rPr lang="ko-KR" altLang="en-US" dirty="0" err="1"/>
              <a:t>노드를</a:t>
            </a:r>
            <a:r>
              <a:rPr lang="ko-KR" altLang="en-US" dirty="0"/>
              <a:t> 추가해주면 화면에 추가된 목록이 보임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313" y="1489716"/>
            <a:ext cx="5677375" cy="121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76" y="3788642"/>
            <a:ext cx="5681048" cy="1432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2322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0"/>
            </a:pPr>
            <a:r>
              <a:rPr lang="ko-KR" altLang="en-US" dirty="0"/>
              <a:t>항목 추가 기능이 완성된 코드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13" y="1268760"/>
            <a:ext cx="5197974" cy="5034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8442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ko-KR" altLang="en-US" b="1" dirty="0"/>
              <a:t>항목 삭제 기능</a:t>
            </a:r>
            <a:endParaRPr lang="en-US" altLang="ko-KR" b="1" dirty="0"/>
          </a:p>
          <a:p>
            <a:pPr marL="0" indent="0">
              <a:buNone/>
            </a:pPr>
            <a:endParaRPr lang="en-US" altLang="ko-KR" sz="1000" dirty="0"/>
          </a:p>
          <a:p>
            <a:pPr>
              <a:buFont typeface="+mj-lt"/>
              <a:buAutoNum type="arabicParenR" startAt="11"/>
            </a:pPr>
            <a:r>
              <a:rPr lang="ko-KR" altLang="en-US" dirty="0"/>
              <a:t>먼저 각각의 아이템에 닫기 버튼을 추가하기 위해</a:t>
            </a:r>
            <a:r>
              <a:rPr lang="en-US" altLang="ko-KR" dirty="0"/>
              <a:t> [</a:t>
            </a:r>
            <a:r>
              <a:rPr lang="ko-KR" altLang="en-US" dirty="0"/>
              <a:t>예제 </a:t>
            </a:r>
            <a:r>
              <a:rPr lang="en-US" altLang="ko-KR" dirty="0"/>
              <a:t>3-7]</a:t>
            </a:r>
            <a:r>
              <a:rPr lang="ko-KR" altLang="en-US" dirty="0"/>
              <a:t>의 </a:t>
            </a:r>
            <a:r>
              <a:rPr lang="en-US" altLang="ko-KR" dirty="0"/>
              <a:t>11</a:t>
            </a:r>
            <a:r>
              <a:rPr lang="ko-KR" altLang="en-US" dirty="0"/>
              <a:t>행 다음에 다음 코드를 추가하기</a:t>
            </a: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AutoNum type="arabicParenR" startAt="11"/>
            </a:pPr>
            <a:endParaRPr lang="en-US" altLang="ko-KR" dirty="0"/>
          </a:p>
          <a:p>
            <a:pPr>
              <a:buFont typeface="+mj-lt"/>
              <a:buAutoNum type="arabicParenR" startAt="11"/>
            </a:pPr>
            <a:r>
              <a:rPr lang="ko-KR" altLang="en-US" dirty="0"/>
              <a:t>이어서 추가된 버튼이 눌렸을 때 이벤트 처리를 하도록 다음과 같이 버튼에 이벤트 </a:t>
            </a:r>
            <a:r>
              <a:rPr lang="ko-KR" altLang="en-US" dirty="0" err="1"/>
              <a:t>핸들러를</a:t>
            </a:r>
            <a:r>
              <a:rPr lang="ko-KR" altLang="en-US" dirty="0"/>
              <a:t> 추가하기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onclick</a:t>
            </a:r>
            <a:r>
              <a:rPr lang="en-US" altLang="ko-KR" dirty="0"/>
              <a:t> </a:t>
            </a:r>
            <a:r>
              <a:rPr lang="ko-KR" altLang="en-US" dirty="0"/>
              <a:t>속성에 </a:t>
            </a:r>
            <a:r>
              <a:rPr lang="ko-KR" altLang="en-US" dirty="0" err="1"/>
              <a:t>콜백</a:t>
            </a:r>
            <a:r>
              <a:rPr lang="ko-KR" altLang="en-US" dirty="0"/>
              <a:t> 함수를 추가하는 형식으로 구현</a:t>
            </a:r>
            <a:endParaRPr lang="en-US" altLang="ko-KR" dirty="0"/>
          </a:p>
          <a:p>
            <a:pPr lvl="1"/>
            <a:r>
              <a:rPr lang="ko-KR" altLang="en-US" dirty="0"/>
              <a:t>버튼의 부모 요소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&lt;li&gt;</a:t>
            </a:r>
            <a:r>
              <a:rPr lang="ko-KR" altLang="en-US" dirty="0"/>
              <a:t>를 참조하여 리스트에서 삭제하는 형식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296" y="1844824"/>
            <a:ext cx="5699409" cy="145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640" y="4867476"/>
            <a:ext cx="5684721" cy="140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38590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코드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220294" y="577558"/>
            <a:ext cx="5232026" cy="6161909"/>
            <a:chOff x="2816676" y="577558"/>
            <a:chExt cx="5232026" cy="6161909"/>
          </a:xfrm>
        </p:grpSpPr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7344" y="577558"/>
              <a:ext cx="5231358" cy="29578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1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603"/>
            <a:stretch/>
          </p:blipFill>
          <p:spPr bwMode="auto">
            <a:xfrm>
              <a:off x="2816676" y="3475130"/>
              <a:ext cx="5218006" cy="3264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5304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자바스크립트 구현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arenR" startAt="13"/>
            </a:pPr>
            <a:r>
              <a:rPr lang="ko-KR" altLang="en-US" dirty="0"/>
              <a:t>최종 코드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765" y="218236"/>
            <a:ext cx="9144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실습 </a:t>
            </a:r>
            <a:r>
              <a:rPr lang="en-US" altLang="ko-KR" sz="1600" b="1" dirty="0">
                <a:solidFill>
                  <a:schemeClr val="accent6">
                    <a:lumMod val="50000"/>
                  </a:schemeClr>
                </a:solidFill>
                <a:latin typeface="함초롬돋움" pitchFamily="50" charset="-127"/>
                <a:ea typeface="함초롬돋움" pitchFamily="50" charset="-127"/>
                <a:cs typeface="함초롬돋움" pitchFamily="50" charset="-127"/>
              </a:rPr>
              <a:t>3-2</a:t>
            </a:r>
            <a:endParaRPr lang="ko-KR" altLang="en-US" sz="1600" b="1" dirty="0">
              <a:solidFill>
                <a:schemeClr val="accent6">
                  <a:lumMod val="50000"/>
                </a:schemeClr>
              </a:solidFill>
              <a:latin typeface="함초롬돋움" pitchFamily="50" charset="-127"/>
              <a:ea typeface="함초롬돋움" pitchFamily="50" charset="-127"/>
              <a:cs typeface="함초롬돋움" pitchFamily="50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285" y="908720"/>
            <a:ext cx="5238035" cy="4400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2229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392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</a:t>
            </a:r>
            <a:r>
              <a:rPr lang="en-US" altLang="ko-KR" dirty="0"/>
              <a:t>(Tag)</a:t>
            </a:r>
          </a:p>
          <a:p>
            <a:pPr lvl="1"/>
            <a:r>
              <a:rPr lang="ko-KR" altLang="en-US" dirty="0"/>
              <a:t>태그는 </a:t>
            </a:r>
            <a:r>
              <a:rPr lang="en-US" altLang="ko-KR" dirty="0"/>
              <a:t>&lt; &gt;</a:t>
            </a:r>
            <a:r>
              <a:rPr lang="ko-KR" altLang="en-US" dirty="0"/>
              <a:t>를 사용하여 나타냄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태그는 일반적으로 시작과 끝을 표시하는 </a:t>
            </a:r>
            <a:r>
              <a:rPr lang="en-US" altLang="ko-KR" dirty="0"/>
              <a:t>2</a:t>
            </a:r>
            <a:r>
              <a:rPr lang="ko-KR" altLang="en-US" dirty="0"/>
              <a:t>개의 쌍으로 이루어져 있으며</a:t>
            </a:r>
            <a:r>
              <a:rPr lang="en-US" altLang="ko-KR" dirty="0"/>
              <a:t>, </a:t>
            </a:r>
            <a:r>
              <a:rPr lang="ko-KR" altLang="en-US" dirty="0"/>
              <a:t>종료 태그 앞에는 </a:t>
            </a:r>
            <a:r>
              <a:rPr lang="en-US" altLang="ko-KR" dirty="0"/>
              <a:t>/</a:t>
            </a:r>
            <a:r>
              <a:rPr lang="ko-KR" altLang="en-US" dirty="0"/>
              <a:t>를 붙여야 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사용할 수 있는 태그는 표준으로 정해져 있으며 태그마다 역할이 다름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태그의 특징</a:t>
            </a:r>
            <a:endParaRPr lang="en-US" altLang="ko-KR" dirty="0"/>
          </a:p>
          <a:p>
            <a:pPr lvl="1"/>
            <a:r>
              <a:rPr lang="ko-KR" altLang="en-US" dirty="0"/>
              <a:t>모든 태그가 종료 태그를 가지는 것은 아님</a:t>
            </a:r>
            <a:endParaRPr lang="en-US" altLang="ko-KR" dirty="0"/>
          </a:p>
          <a:p>
            <a:pPr lvl="1"/>
            <a:r>
              <a:rPr lang="ko-KR" altLang="en-US" dirty="0"/>
              <a:t>태그 이름은 대소문자를 구분하지 않음</a:t>
            </a:r>
            <a:endParaRPr lang="en-US" altLang="ko-KR" dirty="0"/>
          </a:p>
          <a:p>
            <a:pPr lvl="1"/>
            <a:r>
              <a:rPr lang="ko-KR" altLang="en-US" dirty="0"/>
              <a:t>태그에 추가적인 정보 부여는 속성을 사용함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80928"/>
            <a:ext cx="6865180" cy="524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855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(Attribute)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태그에 추가 정보를 제공하기 위해 사용함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사용할 수 있는 속성 역시 정해져 있음 </a:t>
            </a:r>
            <a:endParaRPr lang="en-US" altLang="ko-KR" dirty="0"/>
          </a:p>
          <a:p>
            <a:pPr lvl="1"/>
            <a:r>
              <a:rPr lang="ko-KR" altLang="en-US" dirty="0"/>
              <a:t>디자인과 관련된 속성은 거의 사용하지 않고 뒤에서 배울 </a:t>
            </a:r>
            <a:r>
              <a:rPr lang="en-US" altLang="ko-KR" dirty="0"/>
              <a:t>CSS</a:t>
            </a:r>
            <a:r>
              <a:rPr lang="ko-KR" altLang="en-US" dirty="0"/>
              <a:t>를 사용함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66" y="2780928"/>
            <a:ext cx="6874068" cy="1164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9849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의 기본 용어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태그 보디</a:t>
            </a:r>
            <a:r>
              <a:rPr lang="en-US" altLang="ko-KR" dirty="0"/>
              <a:t>(Tag Body)</a:t>
            </a:r>
          </a:p>
          <a:p>
            <a:pPr lvl="1"/>
            <a:r>
              <a:rPr lang="ko-KR" altLang="en-US" dirty="0"/>
              <a:t>시작 태그와 종료 태그 사이에 위치하는 내용</a:t>
            </a:r>
            <a:r>
              <a:rPr lang="en-US" altLang="ko-KR" dirty="0"/>
              <a:t>(</a:t>
            </a:r>
            <a:r>
              <a:rPr lang="ko-KR" altLang="en-US" dirty="0" err="1"/>
              <a:t>콘텐츠</a:t>
            </a:r>
            <a:r>
              <a:rPr lang="en-US" altLang="ko-KR" dirty="0"/>
              <a:t>)</a:t>
            </a:r>
            <a:r>
              <a:rPr lang="ko-KR" altLang="en-US" dirty="0"/>
              <a:t>을 의미함</a:t>
            </a:r>
            <a:endParaRPr lang="en-US" altLang="ko-KR" dirty="0"/>
          </a:p>
          <a:p>
            <a:pPr lvl="1"/>
            <a:r>
              <a:rPr lang="ko-KR" altLang="en-US" dirty="0"/>
              <a:t>대체로 텍스트가 위치하며</a:t>
            </a:r>
            <a:r>
              <a:rPr lang="en-US" altLang="ko-KR" dirty="0"/>
              <a:t>, </a:t>
            </a:r>
            <a:r>
              <a:rPr lang="ko-KR" altLang="en-US" dirty="0"/>
              <a:t>다른 태그를 태그 보디에 둘 수도 있음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즉 태그 사이에 다른 태그를 위치시키는 것이 가능함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태그 사이에 부모</a:t>
            </a:r>
            <a:r>
              <a:rPr lang="en-US" altLang="ko-KR" dirty="0"/>
              <a:t>-</a:t>
            </a:r>
            <a:r>
              <a:rPr lang="ko-KR" altLang="en-US" dirty="0"/>
              <a:t>자식 관계가 정해져 있는 경우 규칙을 따라야 원하는 결과물을 보여줌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64" y="3087909"/>
            <a:ext cx="6241073" cy="1349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542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solidFill>
            <a:srgbClr val="FF0000"/>
          </a:solidFill>
          <a:prstDash val="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9377</TotalTime>
  <Words>2772</Words>
  <Application>Microsoft Office PowerPoint</Application>
  <PresentationFormat>화면 슬라이드 쇼(4:3)</PresentationFormat>
  <Paragraphs>412</Paragraphs>
  <Slides>66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맑은 고딕</vt:lpstr>
      <vt:lpstr>Wingdings</vt:lpstr>
      <vt:lpstr>함초롬돋움</vt:lpstr>
      <vt:lpstr>HY견고딕</vt:lpstr>
      <vt:lpstr>맑은 고딕</vt:lpstr>
      <vt:lpstr>Arial</vt:lpstr>
      <vt:lpstr>Arial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HTML이란?</vt:lpstr>
      <vt:lpstr>HTML이란?</vt:lpstr>
      <vt:lpstr>HTML의 기본 용어</vt:lpstr>
      <vt:lpstr>HTML의 기본 용어</vt:lpstr>
      <vt:lpstr>HTML의 기본 용어</vt:lpstr>
      <vt:lpstr>HTML의 기본 용어</vt:lpstr>
      <vt:lpstr>HTML 문서의 구조</vt:lpstr>
      <vt:lpstr>HTML 문서의 구조</vt:lpstr>
      <vt:lpstr>HTML의 기본 태그</vt:lpstr>
      <vt:lpstr>HTML의 기본 태그</vt:lpstr>
      <vt:lpstr>HTML의 기본 태그</vt:lpstr>
      <vt:lpstr>HTML의 기본 태그</vt:lpstr>
      <vt:lpstr>블록 태그와 인라인 태그</vt:lpstr>
      <vt:lpstr>블록 태그와 인라인 태그</vt:lpstr>
      <vt:lpstr>PowerPoint 프레젠테이션</vt:lpstr>
      <vt:lpstr>CSS란?</vt:lpstr>
      <vt:lpstr>CSS란?</vt:lpstr>
      <vt:lpstr>스타일 시트 작성과 실행</vt:lpstr>
      <vt:lpstr>스타일 시트 작성과 실행</vt:lpstr>
      <vt:lpstr>셀렉터의 개념</vt:lpstr>
      <vt:lpstr>셀렉터의 개념</vt:lpstr>
      <vt:lpstr>셀렉터의 개념</vt:lpstr>
      <vt:lpstr>부트스트랩이란?</vt:lpstr>
      <vt:lpstr>부트스트랩이란?</vt:lpstr>
      <vt:lpstr>부트스트랩이란?</vt:lpstr>
      <vt:lpstr>PowerPoint 프레젠테이션</vt:lpstr>
      <vt:lpstr>자바스크립트란?</vt:lpstr>
      <vt:lpstr>자바스크립트란?</vt:lpstr>
      <vt:lpstr>자바스크립트란?</vt:lpstr>
      <vt:lpstr>자바스크립트의 기본 문법</vt:lpstr>
      <vt:lpstr>자바스크립트의 기본 문법</vt:lpstr>
      <vt:lpstr>이벤트 처리와 DOM의 개념</vt:lpstr>
      <vt:lpstr>이벤트 처리와 DOM의 개념</vt:lpstr>
      <vt:lpstr>이벤트 처리와 DOM의 개념</vt:lpstr>
      <vt:lpstr>이벤트 처리와 DOM의 개념</vt:lpstr>
      <vt:lpstr>DOM을 활용한 동적 디자인 변경</vt:lpstr>
      <vt:lpstr>PowerPoint 프레젠테이션</vt:lpstr>
      <vt:lpstr>프로젝트의 개요</vt:lpstr>
      <vt:lpstr>HTML 기본 문서 구조 작성</vt:lpstr>
      <vt:lpstr>HTML 기본 문서 구조 작성</vt:lpstr>
      <vt:lpstr>HTML 기본 문서 구조 작성</vt:lpstr>
      <vt:lpstr>HTML 기본 문서 구조 작성</vt:lpstr>
      <vt:lpstr>CSS를 통한 디자인 정의</vt:lpstr>
      <vt:lpstr>결과 출력 화면 작성</vt:lpstr>
      <vt:lpstr>결과 출력 화면 작성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  <vt:lpstr>프로젝트의 개요</vt:lpstr>
      <vt:lpstr>HTML 기본 문서 구조 작성</vt:lpstr>
      <vt:lpstr>부트스트랩을 이용한 디자인 정의</vt:lpstr>
      <vt:lpstr>부트스트랩을 이용한 디자인 정의</vt:lpstr>
      <vt:lpstr>부트스트랩을 이용한 디자인 정의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자바스크립트 구현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daaep@naver.com</dc:creator>
  <cp:lastModifiedBy>이용희</cp:lastModifiedBy>
  <cp:revision>1644</cp:revision>
  <dcterms:created xsi:type="dcterms:W3CDTF">2012-07-11T10:23:22Z</dcterms:created>
  <dcterms:modified xsi:type="dcterms:W3CDTF">2024-04-15T02:42:59Z</dcterms:modified>
</cp:coreProperties>
</file>